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316" r:id="rId25"/>
    <p:sldId id="317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6" r:id="rId38"/>
    <p:sldId id="295" r:id="rId39"/>
    <p:sldId id="292" r:id="rId40"/>
    <p:sldId id="293" r:id="rId41"/>
    <p:sldId id="298" r:id="rId42"/>
    <p:sldId id="299" r:id="rId43"/>
    <p:sldId id="294" r:id="rId44"/>
    <p:sldId id="297" r:id="rId45"/>
    <p:sldId id="300" r:id="rId46"/>
    <p:sldId id="305" r:id="rId47"/>
    <p:sldId id="304" r:id="rId48"/>
    <p:sldId id="303" r:id="rId49"/>
    <p:sldId id="307" r:id="rId50"/>
    <p:sldId id="306" r:id="rId51"/>
    <p:sldId id="302" r:id="rId52"/>
    <p:sldId id="301" r:id="rId53"/>
    <p:sldId id="308" r:id="rId54"/>
    <p:sldId id="309" r:id="rId55"/>
    <p:sldId id="312" r:id="rId56"/>
    <p:sldId id="310" r:id="rId57"/>
    <p:sldId id="311" r:id="rId58"/>
    <p:sldId id="313" r:id="rId5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3" d="100"/>
          <a:sy n="53" d="100"/>
        </p:scale>
        <p:origin x="-432" y="-6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45349-5CE1-4DA8-A6A5-CDDCEE6FDB38}" type="datetimeFigureOut">
              <a:rPr lang="ru-RU"/>
              <a:pPr>
                <a:defRPr/>
              </a:pPr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8A146-CACD-46EB-9AB1-2D176B781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4789F-6B56-4A32-98D5-F1603847369A}" type="datetimeFigureOut">
              <a:rPr lang="ru-RU"/>
              <a:pPr>
                <a:defRPr/>
              </a:pPr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5D3FB-7694-4D29-8DB6-339171B07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5C04C-2A16-4200-A6FB-F0FAF5865C07}" type="datetimeFigureOut">
              <a:rPr lang="ru-RU"/>
              <a:pPr>
                <a:defRPr/>
              </a:pPr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881B0-5A7B-4AD3-9F1C-48D878E7E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A70A2-E739-4764-AFE7-CC44232CB5F6}" type="datetimeFigureOut">
              <a:rPr lang="ru-RU"/>
              <a:pPr>
                <a:defRPr/>
              </a:pPr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38FD9-D99E-4352-B8C7-34466A991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6257B-78A2-4FE8-B6CE-E43EB1246C48}" type="datetimeFigureOut">
              <a:rPr lang="ru-RU"/>
              <a:pPr>
                <a:defRPr/>
              </a:pPr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5189C-3432-4D08-8B24-58AB9681B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03F6A-2FCD-45B3-8049-31C087A56A9A}" type="datetimeFigureOut">
              <a:rPr lang="ru-RU"/>
              <a:pPr>
                <a:defRPr/>
              </a:pPr>
              <a:t>16.05.2022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8C686-7C81-4C81-9203-1BDDD44D6B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1B9B5-F18A-4794-A8B2-19783DC98689}" type="datetimeFigureOut">
              <a:rPr lang="ru-RU"/>
              <a:pPr>
                <a:defRPr/>
              </a:pPr>
              <a:t>16.05.2022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04746-9AA1-456C-B540-5F29806F2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985AB-37D1-4DEE-B5E8-D5A8CE7566A3}" type="datetimeFigureOut">
              <a:rPr lang="ru-RU"/>
              <a:pPr>
                <a:defRPr/>
              </a:pPr>
              <a:t>16.05.2022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28189-8BBC-4556-AD4C-D190CE381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B034C-AC04-4932-8E2D-AD6206B726EB}" type="datetimeFigureOut">
              <a:rPr lang="ru-RU"/>
              <a:pPr>
                <a:defRPr/>
              </a:pPr>
              <a:t>16.05.2022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C196A-A585-4A3A-82C2-57B9514AF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027EB-7C2D-4DCE-92A6-F841400A5D7D}" type="datetimeFigureOut">
              <a:rPr lang="ru-RU"/>
              <a:pPr>
                <a:defRPr/>
              </a:pPr>
              <a:t>16.05.2022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FBC47-8402-49E6-B577-919C7F72E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10DBC-0D23-4FD8-BEDD-B41067863114}" type="datetimeFigureOut">
              <a:rPr lang="ru-RU"/>
              <a:pPr>
                <a:defRPr/>
              </a:pPr>
              <a:t>16.05.2022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BC278-FE89-455B-B3B0-49B4F2B1A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03D26D-1470-48C9-ABC2-590BAC80F576}" type="datetimeFigureOut">
              <a:rPr lang="ru-RU"/>
              <a:pPr>
                <a:defRPr/>
              </a:pPr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577278-6FA4-4393-A307-ADB705A49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 noChangeArrowheads="1"/>
          </p:cNvPicPr>
          <p:nvPr/>
        </p:nvPicPr>
        <p:blipFill>
          <a:blip r:embed="rId2"/>
          <a:srcRect l="39285" t="-781" b="23401"/>
          <a:stretch>
            <a:fillRect/>
          </a:stretch>
        </p:blipFill>
        <p:spPr bwMode="auto">
          <a:xfrm>
            <a:off x="0" y="-71438"/>
            <a:ext cx="5286375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214938" y="0"/>
            <a:ext cx="3929062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143504" y="1000108"/>
            <a:ext cx="4000496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Кроссворд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«ВСЕГДА ГОТОВ!»,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посвященный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Дню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пионерии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5715016"/>
            <a:ext cx="4000496" cy="1142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Составитель кроссворда: Е.И. Ищенко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Автор презентации: Т.Б. Шумилова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1616522103_22-p-nezhnii-fon-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C:\Users\user\Desktop\1200px-Pioneers_p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5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1"/>
          <p:cNvSpPr>
            <a:spLocks noChangeArrowheads="1"/>
          </p:cNvSpPr>
          <p:nvPr/>
        </p:nvSpPr>
        <p:spPr bwMode="auto">
          <a:xfrm>
            <a:off x="1000125" y="1357313"/>
            <a:ext cx="74295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ea typeface="Calibri" pitchFamily="34" charset="0"/>
                <a:cs typeface="Times New Roman" pitchFamily="18" charset="0"/>
              </a:rPr>
              <a:t>11.</a:t>
            </a:r>
            <a:r>
              <a:rPr lang="ru-RU" sz="2800">
                <a:ea typeface="Calibri" pitchFamily="34" charset="0"/>
                <a:cs typeface="Times New Roman" pitchFamily="18" charset="0"/>
              </a:rPr>
              <a:t> С 1924 года Всесоюзная пионерская организация носила имя Ленина, создателя первого в мировой истории социалистического государства, а какой была его настоящая фамилия?</a:t>
            </a:r>
            <a:endParaRPr lang="ru-RU" sz="2800">
              <a:ea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500833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Составитель кроссворда: Е.И. Ищенко, автор презентации: Т.Б. Шумилова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1616522103_22-p-nezhnii-fon-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C:\Users\user\Desktop\1200px-Pioneers_p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5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1357313" y="642938"/>
            <a:ext cx="4044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ea typeface="Calibri" pitchFamily="34" charset="0"/>
                <a:cs typeface="Times New Roman" pitchFamily="18" charset="0"/>
              </a:rPr>
              <a:t>11. Ульянов</a:t>
            </a:r>
            <a:r>
              <a:rPr lang="ru-RU" sz="2800">
                <a:ea typeface="Calibri" pitchFamily="34" charset="0"/>
                <a:cs typeface="Times New Roman" pitchFamily="18" charset="0"/>
              </a:rPr>
              <a:t> 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293" name="Picture 1" descr="C:\Users\user\Desktop\пионерия\пионерия Кроссворд\пионерия Кроссворд\11_Ульянов_1.jpg"/>
          <p:cNvPicPr>
            <a:picLocks noChangeAspect="1" noChangeArrowheads="1"/>
          </p:cNvPicPr>
          <p:nvPr/>
        </p:nvPicPr>
        <p:blipFill>
          <a:blip r:embed="rId4"/>
          <a:srcRect b="7408"/>
          <a:stretch>
            <a:fillRect/>
          </a:stretch>
        </p:blipFill>
        <p:spPr bwMode="auto">
          <a:xfrm>
            <a:off x="785813" y="1428750"/>
            <a:ext cx="767715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6429395"/>
            <a:ext cx="9144000" cy="369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Составитель кроссворда: Е.И. Ищенко, автор презентации: Т.Б. Шумилова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1616522103_22-p-nezhnii-fon-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C:\Users\user\Desktop\1200px-Pioneers_p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5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1071563" y="1292225"/>
            <a:ext cx="7572375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ea typeface="Calibri" pitchFamily="34" charset="0"/>
                <a:cs typeface="Times New Roman" pitchFamily="18" charset="0"/>
              </a:rPr>
              <a:t>14.</a:t>
            </a:r>
            <a:r>
              <a:rPr lang="ru-RU" sz="2800">
                <a:ea typeface="Calibri" pitchFamily="34" charset="0"/>
                <a:cs typeface="Times New Roman" pitchFamily="18" charset="0"/>
              </a:rPr>
              <a:t> Советский лидер, чьё имя носил партизанский отряд, в составе которого воевал пионер-герой Володя Дубинин.</a:t>
            </a:r>
            <a:endParaRPr lang="ru-RU" sz="2800">
              <a:ea typeface="Calibri" pitchFamily="34" charset="0"/>
            </a:endParaRP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4"/>
          <a:srcRect t="3125" r="8594" b="6248"/>
          <a:stretch>
            <a:fillRect/>
          </a:stretch>
        </p:blipFill>
        <p:spPr bwMode="auto">
          <a:xfrm>
            <a:off x="2428875" y="3071813"/>
            <a:ext cx="4448175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642939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Составитель кроссворда: Е.И. Ищенко, автор презентации: Т.Б. Шумилова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1616522103_22-p-nezhnii-fon-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C:\Users\user\Desktop\1200px-Pioneers_p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5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1500188" y="642938"/>
            <a:ext cx="3775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ea typeface="Calibri" pitchFamily="34" charset="0"/>
                <a:cs typeface="Times New Roman" pitchFamily="18" charset="0"/>
              </a:rPr>
              <a:t>14. Сталин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4341" name="Picture 1" descr="C:\Users\user\Desktop\пионерия\пионерия Кроссворд\пионерия Кроссворд\14_сталин_отве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428625"/>
            <a:ext cx="4037012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4572000" y="5715000"/>
            <a:ext cx="39290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И.В. Сталин</a:t>
            </a:r>
          </a:p>
          <a:p>
            <a:pPr algn="ctr"/>
            <a:r>
              <a:rPr lang="ru-RU" sz="2400">
                <a:latin typeface="Calibri" pitchFamily="34" charset="0"/>
              </a:rPr>
              <a:t>(1879-1953)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500833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Составитель кроссворда: Е.И. Ищенко, автор презентации: Т.Б. Шумилова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1616522103_22-p-nezhnii-fon-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C:\Users\user\Desktop\1200px-Pioneers_p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5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1071563" y="285750"/>
            <a:ext cx="80724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ea typeface="Calibri" pitchFamily="34" charset="0"/>
                <a:cs typeface="Times New Roman" pitchFamily="18" charset="0"/>
              </a:rPr>
              <a:t>15.</a:t>
            </a:r>
            <a:r>
              <a:rPr lang="ru-RU" sz="2400">
                <a:ea typeface="Calibri" pitchFamily="34" charset="0"/>
                <a:cs typeface="Times New Roman" pitchFamily="18" charset="0"/>
              </a:rPr>
              <a:t> Советский лидер, только после его решения была выпущена в прокат сатирическая комедия Элема Климова «Добро пожаловать, или Посторонним вход воспрещён» о приключениях пионера Кости Иночкина в пионерском лагере, запрещенная цензурой.</a:t>
            </a:r>
            <a:endParaRPr lang="ru-RU" sz="2400">
              <a:ea typeface="Calibri" pitchFamily="34" charset="0"/>
            </a:endParaRPr>
          </a:p>
        </p:txBody>
      </p:sp>
      <p:pic>
        <p:nvPicPr>
          <p:cNvPr id="1026" name="Picture 2" descr="C:\Users\user\Desktop\ba1313797a9e3e435bf78e85fa44a2.jpg"/>
          <p:cNvPicPr>
            <a:picLocks noChangeAspect="1" noChangeArrowheads="1"/>
          </p:cNvPicPr>
          <p:nvPr/>
        </p:nvPicPr>
        <p:blipFill>
          <a:blip r:embed="rId4"/>
          <a:srcRect l="8984"/>
          <a:stretch>
            <a:fillRect/>
          </a:stretch>
        </p:blipFill>
        <p:spPr bwMode="auto">
          <a:xfrm>
            <a:off x="142844" y="2714620"/>
            <a:ext cx="8877328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1616522103_22-p-nezhnii-fon-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C:\Users\user\Desktop\1200px-Pioneers_p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5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1643063" y="642938"/>
            <a:ext cx="365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ea typeface="Calibri" pitchFamily="34" charset="0"/>
                <a:cs typeface="Times New Roman" pitchFamily="18" charset="0"/>
              </a:rPr>
              <a:t>15. Хрущев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6389" name="Picture 1" descr="C:\Users\user\Desktop\пионерия\пионерия Кроссворд\пионерия Кроссворд\15_Хрущев-Ответ.jpg"/>
          <p:cNvPicPr>
            <a:picLocks noChangeAspect="1" noChangeArrowheads="1"/>
          </p:cNvPicPr>
          <p:nvPr/>
        </p:nvPicPr>
        <p:blipFill>
          <a:blip r:embed="rId4"/>
          <a:srcRect l="11111" r="13333"/>
          <a:stretch>
            <a:fillRect/>
          </a:stretch>
        </p:blipFill>
        <p:spPr bwMode="auto">
          <a:xfrm>
            <a:off x="3929063" y="1357313"/>
            <a:ext cx="4857750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4000500" y="5572125"/>
            <a:ext cx="4714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Н.С. Хрущев</a:t>
            </a:r>
          </a:p>
          <a:p>
            <a:pPr algn="ctr"/>
            <a:r>
              <a:rPr lang="ru-RU" sz="2400">
                <a:latin typeface="Calibri" pitchFamily="34" charset="0"/>
              </a:rPr>
              <a:t>( 1894-1971)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42939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Составитель кроссворда: Е.И. Ищенко, автор презентации: Т.Б. Шумилова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1616522103_22-p-nezhnii-fon-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C:\Users\user\Desktop\1200px-Pioneers_p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5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1071563" y="1357313"/>
            <a:ext cx="7500937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ea typeface="Calibri" pitchFamily="34" charset="0"/>
                <a:cs typeface="Times New Roman" pitchFamily="18" charset="0"/>
              </a:rPr>
              <a:t>18.</a:t>
            </a:r>
            <a:r>
              <a:rPr lang="ru-RU" sz="2800">
                <a:ea typeface="Calibri" pitchFamily="34" charset="0"/>
                <a:cs typeface="Times New Roman" pitchFamily="18" charset="0"/>
              </a:rPr>
              <a:t> Пионерский ежемесячный литературно-художественный журнал, </a:t>
            </a:r>
          </a:p>
          <a:p>
            <a:r>
              <a:rPr lang="ru-RU" sz="2800">
                <a:ea typeface="Calibri" pitchFamily="34" charset="0"/>
                <a:cs typeface="Times New Roman" pitchFamily="18" charset="0"/>
              </a:rPr>
              <a:t>основанный в июле 1936 года в городе Ленинграде, ныне всероссийский журнал для школьников. </a:t>
            </a:r>
            <a:endParaRPr lang="ru-RU" sz="2800">
              <a:ea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2939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Составитель кроссворда: Е.И. Ищенко, автор презентации: Т.Б. Шумилова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1616522103_22-p-nezhnii-fon-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C:\Users\user\Desktop\1200px-Pioneers_p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5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Прямоугольник 3"/>
          <p:cNvSpPr>
            <a:spLocks noChangeArrowheads="1"/>
          </p:cNvSpPr>
          <p:nvPr/>
        </p:nvSpPr>
        <p:spPr bwMode="auto">
          <a:xfrm>
            <a:off x="1428750" y="642938"/>
            <a:ext cx="3887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ea typeface="Calibri" pitchFamily="34" charset="0"/>
                <a:cs typeface="Times New Roman" pitchFamily="18" charset="0"/>
              </a:rPr>
              <a:t>18. Костер</a:t>
            </a:r>
            <a:r>
              <a:rPr lang="ru-RU" sz="2800">
                <a:ea typeface="Calibri" pitchFamily="34" charset="0"/>
                <a:cs typeface="Times New Roman" pitchFamily="18" charset="0"/>
              </a:rPr>
              <a:t> 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пионерия\пионерия Картинки\пионерия Картинки\костер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500063"/>
            <a:ext cx="3781425" cy="5062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C:\Users\user\Desktop\пионерия\пионерия Картинки\пионерия Картинки\костер_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0" y="2000250"/>
            <a:ext cx="3163888" cy="4170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user\Desktop\пионерия\пионерия Картинки\пионерия Картинки\костер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2643188"/>
            <a:ext cx="3252788" cy="4214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1616522103_22-p-nezhnii-fon-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C:\Users\user\Desktop\1200px-Pioneers_p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5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1"/>
          <p:cNvSpPr>
            <a:spLocks noChangeArrowheads="1"/>
          </p:cNvSpPr>
          <p:nvPr/>
        </p:nvSpPr>
        <p:spPr bwMode="auto">
          <a:xfrm>
            <a:off x="1071563" y="1285875"/>
            <a:ext cx="7429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ea typeface="Calibri" pitchFamily="34" charset="0"/>
                <a:cs typeface="Times New Roman" pitchFamily="18" charset="0"/>
              </a:rPr>
              <a:t>19.</a:t>
            </a:r>
            <a:r>
              <a:rPr lang="ru-RU" sz="2800">
                <a:ea typeface="Calibri" pitchFamily="34" charset="0"/>
                <a:cs typeface="Times New Roman" pitchFamily="18" charset="0"/>
              </a:rPr>
              <a:t> Один из символов пионерской организации, наряду с пионерским галстуком был непременным атрибутом пионерской формы.</a:t>
            </a:r>
            <a:endParaRPr lang="ru-RU" sz="2800">
              <a:ea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2939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Составитель кроссворда: Е.И. Ищенко, автор презентации: Т.Б. Шумилова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1616522103_22-p-nezhnii-fon-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:\Users\user\Desktop\1200px-Pioneers_p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5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1357313" y="571500"/>
            <a:ext cx="396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ea typeface="Calibri" pitchFamily="34" charset="0"/>
                <a:cs typeface="Times New Roman" pitchFamily="18" charset="0"/>
              </a:rPr>
              <a:t>19. Значок</a:t>
            </a:r>
            <a:r>
              <a:rPr lang="ru-RU" sz="2800">
                <a:ea typeface="Calibri" pitchFamily="34" charset="0"/>
                <a:cs typeface="Times New Roman" pitchFamily="18" charset="0"/>
              </a:rPr>
              <a:t> 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485" name="Picture 2" descr="C:\Users\user\Desktop\пионерия\пионерия Картинки\пионерия Картинки\значок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88" y="1071563"/>
            <a:ext cx="5500687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642939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Составитель кроссворда: Е.И. Ищенко, автор презентации: Т.Б. Шумилова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616522103_22-p-nezhnii-fon-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user\Desktop\1200px-Pioneers_p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5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1143000" y="428625"/>
            <a:ext cx="8001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>
                <a:ea typeface="Calibri" pitchFamily="34" charset="0"/>
                <a:cs typeface="Times New Roman" pitchFamily="18" charset="0"/>
              </a:rPr>
              <a:t>ПО ГОРИЗОНТАЛИ: </a:t>
            </a:r>
          </a:p>
          <a:p>
            <a:endParaRPr lang="ru-RU" sz="2800">
              <a:ea typeface="Calibri" pitchFamily="34" charset="0"/>
            </a:endParaRPr>
          </a:p>
          <a:p>
            <a:pPr eaLnBrk="0" hangingPunct="0"/>
            <a:r>
              <a:rPr lang="ru-RU" sz="2800" b="1">
                <a:ea typeface="Calibri" pitchFamily="34" charset="0"/>
                <a:cs typeface="Times New Roman" pitchFamily="18" charset="0"/>
              </a:rPr>
              <a:t>5.</a:t>
            </a:r>
            <a:r>
              <a:rPr lang="ru-RU" sz="2800">
                <a:ea typeface="Calibri" pitchFamily="34" charset="0"/>
                <a:cs typeface="Times New Roman" pitchFamily="18" charset="0"/>
              </a:rPr>
              <a:t> Юный ленинец Советского Союза, </a:t>
            </a:r>
          </a:p>
          <a:p>
            <a:pPr eaLnBrk="0" hangingPunct="0"/>
            <a:r>
              <a:rPr lang="ru-RU" sz="2800">
                <a:ea typeface="Calibri" pitchFamily="34" charset="0"/>
                <a:cs typeface="Times New Roman" pitchFamily="18" charset="0"/>
              </a:rPr>
              <a:t>так же назывался ежемесячный </a:t>
            </a:r>
          </a:p>
          <a:p>
            <a:pPr eaLnBrk="0" hangingPunct="0"/>
            <a:r>
              <a:rPr lang="ru-RU" sz="2800">
                <a:ea typeface="Calibri" pitchFamily="34" charset="0"/>
                <a:cs typeface="Times New Roman" pitchFamily="18" charset="0"/>
              </a:rPr>
              <a:t>литературно-художественный и общественно-политический детский журнал, выходивший с 1924 по 2016 год.</a:t>
            </a:r>
            <a:endParaRPr lang="ru-RU" sz="280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50083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Составитель кроссворда: Е.И.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Ищенко, автор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презентации: Т.Б. Шумилова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1616522103_22-p-nezhnii-fon-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C:\Users\user\Desktop\1200px-Pioneers_p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5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1"/>
          <p:cNvSpPr>
            <a:spLocks noChangeArrowheads="1"/>
          </p:cNvSpPr>
          <p:nvPr/>
        </p:nvSpPr>
        <p:spPr bwMode="auto">
          <a:xfrm>
            <a:off x="1071563" y="1285875"/>
            <a:ext cx="7429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ea typeface="Calibri" pitchFamily="34" charset="0"/>
                <a:cs typeface="Times New Roman" pitchFamily="18" charset="0"/>
              </a:rPr>
              <a:t>23.</a:t>
            </a:r>
            <a:r>
              <a:rPr lang="ru-RU" sz="2800">
                <a:ea typeface="Calibri" pitchFamily="34" charset="0"/>
                <a:cs typeface="Times New Roman" pitchFamily="18" charset="0"/>
              </a:rPr>
              <a:t> Римский гладиатор, предводитель восстания рабов, чье имя носила пионерская организация до января </a:t>
            </a:r>
          </a:p>
          <a:p>
            <a:r>
              <a:rPr lang="ru-RU" sz="2800">
                <a:ea typeface="Calibri" pitchFamily="34" charset="0"/>
                <a:cs typeface="Times New Roman" pitchFamily="18" charset="0"/>
              </a:rPr>
              <a:t>1924 года.</a:t>
            </a:r>
            <a:endParaRPr lang="ru-RU" sz="2800">
              <a:ea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2939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Составитель кроссворда: Е.И. Ищенко, автор презентации: Т.Б. Шумилова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1616522103_22-p-nezhnii-fon-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C:\Users\user\Desktop\1200px-Pioneers_p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5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Прямоугольник 3"/>
          <p:cNvSpPr>
            <a:spLocks noChangeArrowheads="1"/>
          </p:cNvSpPr>
          <p:nvPr/>
        </p:nvSpPr>
        <p:spPr bwMode="auto">
          <a:xfrm>
            <a:off x="1428750" y="571500"/>
            <a:ext cx="3957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ea typeface="Calibri" pitchFamily="34" charset="0"/>
                <a:cs typeface="Times New Roman" pitchFamily="18" charset="0"/>
              </a:rPr>
              <a:t>23. Спартак</a:t>
            </a:r>
            <a:r>
              <a:rPr lang="ru-RU" sz="2800">
                <a:ea typeface="Calibri" pitchFamily="34" charset="0"/>
                <a:cs typeface="Times New Roman" pitchFamily="18" charset="0"/>
              </a:rPr>
              <a:t> 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2533" name="Picture 1" descr="C:\Users\user\Desktop\пионерия\пионерия Кроссворд\пионерия Кроссворд\23_спарта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1428750"/>
            <a:ext cx="7286625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6429395"/>
            <a:ext cx="8929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Составитель кроссворда: Е.И. Ищенко, автор презентации: Т.Б. Шумилова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1616522103_22-p-nezhnii-fon-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C:\Users\user\Desktop\1200px-Pioneers_p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5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1"/>
          <p:cNvSpPr>
            <a:spLocks noChangeArrowheads="1"/>
          </p:cNvSpPr>
          <p:nvPr/>
        </p:nvSpPr>
        <p:spPr bwMode="auto">
          <a:xfrm>
            <a:off x="1285875" y="1285875"/>
            <a:ext cx="7572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ea typeface="Calibri" pitchFamily="34" charset="0"/>
                <a:cs typeface="Times New Roman" pitchFamily="18" charset="0"/>
              </a:rPr>
              <a:t>25.</a:t>
            </a:r>
            <a:r>
              <a:rPr lang="ru-RU" sz="2800">
                <a:ea typeface="Calibri" pitchFamily="34" charset="0"/>
                <a:cs typeface="Times New Roman" pitchFamily="18" charset="0"/>
              </a:rPr>
              <a:t> Часть пионерского отряда.</a:t>
            </a:r>
            <a:endParaRPr lang="ru-RU" sz="2800">
              <a:ea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500833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Составитель кроссворда: Е.И. Ищенко, автор презентации: Т.Б. Шумилова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1616522103_22-p-nezhnii-fon-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C:\Users\user\Desktop\1200px-Pioneers_p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5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Прямоугольник 3"/>
          <p:cNvSpPr>
            <a:spLocks noChangeArrowheads="1"/>
          </p:cNvSpPr>
          <p:nvPr/>
        </p:nvSpPr>
        <p:spPr bwMode="auto">
          <a:xfrm>
            <a:off x="1571625" y="642938"/>
            <a:ext cx="363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ea typeface="Calibri" pitchFamily="34" charset="0"/>
                <a:cs typeface="Times New Roman" pitchFamily="18" charset="0"/>
              </a:rPr>
              <a:t>25. Звено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500306"/>
            <a:ext cx="5492824" cy="4119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1616522103_22-p-nezhnii-fon-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C:\Users\user\Desktop\1200px-Pioneers_p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5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1000125" y="0"/>
            <a:ext cx="77866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26.</a:t>
            </a:r>
            <a:r>
              <a:rPr lang="ru-RU" sz="2800"/>
              <a:t> Советский поэт, автор гимна пионерии «Взвейтесь кострами, синие ночи».</a:t>
            </a:r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4"/>
          <a:srcRect t="47569" b="5241"/>
          <a:stretch>
            <a:fillRect/>
          </a:stretch>
        </p:blipFill>
        <p:spPr bwMode="auto">
          <a:xfrm>
            <a:off x="0" y="4714875"/>
            <a:ext cx="666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user\Desktop\maxresdefaul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1071546"/>
            <a:ext cx="6135702" cy="3451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esktop\1616522103_22-p-nezhnii-fon-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C:\Users\user\Desktop\1200px-Pioneers_p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5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3"/>
          <p:cNvSpPr>
            <a:spLocks noChangeArrowheads="1"/>
          </p:cNvSpPr>
          <p:nvPr/>
        </p:nvSpPr>
        <p:spPr bwMode="auto">
          <a:xfrm>
            <a:off x="1500188" y="642938"/>
            <a:ext cx="3802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26. Жаров</a:t>
            </a:r>
            <a:r>
              <a:rPr lang="ru-RU" sz="2800"/>
              <a:t> </a:t>
            </a:r>
            <a:endParaRPr lang="ru-RU" sz="2800">
              <a:latin typeface="Calibri" pitchFamily="34" charset="0"/>
            </a:endParaRPr>
          </a:p>
        </p:txBody>
      </p:sp>
      <p:pic>
        <p:nvPicPr>
          <p:cNvPr id="26629" name="Picture 1"/>
          <p:cNvPicPr>
            <a:picLocks noChangeAspect="1" noChangeArrowheads="1"/>
          </p:cNvPicPr>
          <p:nvPr/>
        </p:nvPicPr>
        <p:blipFill>
          <a:blip r:embed="rId4"/>
          <a:srcRect r="50862"/>
          <a:stretch>
            <a:fillRect/>
          </a:stretch>
        </p:blipFill>
        <p:spPr bwMode="auto">
          <a:xfrm>
            <a:off x="5330825" y="0"/>
            <a:ext cx="3813175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770188"/>
            <a:ext cx="6000750" cy="408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esktop\1616522103_22-p-nezhnii-fon-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C:\Users\user\Desktop\1200px-Pioneers_p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5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1071563" y="1214438"/>
            <a:ext cx="764381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ea typeface="Calibri" pitchFamily="34" charset="0"/>
                <a:cs typeface="Times New Roman" pitchFamily="18" charset="0"/>
              </a:rPr>
              <a:t>27.</a:t>
            </a:r>
            <a:r>
              <a:rPr lang="ru-RU" sz="2800">
                <a:ea typeface="Calibri" pitchFamily="34" charset="0"/>
                <a:cs typeface="Times New Roman" pitchFamily="18" charset="0"/>
              </a:rPr>
              <a:t> Имя пионера Морозова, считается, что именно он организовал первый пионерский отряд в деревне Герасимовка Тобольской губернии и получил известность</a:t>
            </a:r>
          </a:p>
          <a:p>
            <a:r>
              <a:rPr lang="ru-RU" sz="2800">
                <a:ea typeface="Calibri" pitchFamily="34" charset="0"/>
                <a:cs typeface="Times New Roman" pitchFamily="18" charset="0"/>
              </a:rPr>
              <a:t> как пионер-герой, противостоявший кулачеству в лице своего отца </a:t>
            </a:r>
          </a:p>
          <a:p>
            <a:r>
              <a:rPr lang="ru-RU" sz="2800">
                <a:ea typeface="Calibri" pitchFamily="34" charset="0"/>
                <a:cs typeface="Times New Roman" pitchFamily="18" charset="0"/>
              </a:rPr>
              <a:t>Трофима Морозова, и поплатившийся за это жизнью.</a:t>
            </a:r>
            <a:endParaRPr lang="ru-RU" sz="2800">
              <a:ea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500833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Составитель кроссворда: Е.И. Ищенко, автор презентации: Т.Б. Шумилова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Desktop\1616522103_22-p-nezhnii-fon-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C:\Users\user\Desktop\1200px-Pioneers_p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5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Прямоугольник 3"/>
          <p:cNvSpPr>
            <a:spLocks noChangeArrowheads="1"/>
          </p:cNvSpPr>
          <p:nvPr/>
        </p:nvSpPr>
        <p:spPr bwMode="auto">
          <a:xfrm>
            <a:off x="1357313" y="571500"/>
            <a:ext cx="3951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ea typeface="Calibri" pitchFamily="34" charset="0"/>
                <a:cs typeface="Times New Roman" pitchFamily="18" charset="0"/>
              </a:rPr>
              <a:t>27. Павлик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8677" name="Picture 1"/>
          <p:cNvPicPr>
            <a:picLocks noChangeAspect="1" noChangeArrowheads="1"/>
          </p:cNvPicPr>
          <p:nvPr/>
        </p:nvPicPr>
        <p:blipFill>
          <a:blip r:embed="rId4"/>
          <a:srcRect r="6512"/>
          <a:stretch>
            <a:fillRect/>
          </a:stretch>
        </p:blipFill>
        <p:spPr bwMode="auto">
          <a:xfrm>
            <a:off x="214313" y="2857500"/>
            <a:ext cx="6357937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5"/>
          <a:srcRect l="47472" r="6277"/>
          <a:stretch>
            <a:fillRect/>
          </a:stretch>
        </p:blipFill>
        <p:spPr bwMode="auto">
          <a:xfrm>
            <a:off x="6286500" y="285750"/>
            <a:ext cx="264318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er\Desktop\1616522103_22-p-nezhnii-fon-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C:\Users\user\Desktop\1200px-Pioneers_p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5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1"/>
          <p:cNvSpPr>
            <a:spLocks noChangeArrowheads="1"/>
          </p:cNvSpPr>
          <p:nvPr/>
        </p:nvSpPr>
        <p:spPr bwMode="auto">
          <a:xfrm>
            <a:off x="1143000" y="1214438"/>
            <a:ext cx="75009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ea typeface="Calibri" pitchFamily="34" charset="0"/>
                <a:cs typeface="Times New Roman" pitchFamily="18" charset="0"/>
              </a:rPr>
              <a:t>28.</a:t>
            </a:r>
            <a:r>
              <a:rPr lang="ru-RU" sz="2800">
                <a:ea typeface="Calibri" pitchFamily="34" charset="0"/>
                <a:cs typeface="Times New Roman" pitchFamily="18" charset="0"/>
              </a:rPr>
              <a:t> Нехитрое устройство, при помощи которого герой мультфильма </a:t>
            </a:r>
          </a:p>
          <a:p>
            <a:r>
              <a:rPr lang="ru-RU" sz="2800">
                <a:ea typeface="Calibri" pitchFamily="34" charset="0"/>
                <a:cs typeface="Times New Roman" pitchFamily="18" charset="0"/>
              </a:rPr>
              <a:t>«Ивашка из Дворца пионеров» смог победить Кощея в железных латах.</a:t>
            </a:r>
            <a:endParaRPr lang="ru-RU" sz="2800">
              <a:ea typeface="Calibri" pitchFamily="34" charset="0"/>
            </a:endParaRPr>
          </a:p>
        </p:txBody>
      </p:sp>
      <p:pic>
        <p:nvPicPr>
          <p:cNvPr id="29701" name="Picture 1"/>
          <p:cNvPicPr>
            <a:picLocks noChangeAspect="1" noChangeArrowheads="1"/>
          </p:cNvPicPr>
          <p:nvPr/>
        </p:nvPicPr>
        <p:blipFill>
          <a:blip r:embed="rId4"/>
          <a:srcRect r="17499"/>
          <a:stretch>
            <a:fillRect/>
          </a:stretch>
        </p:blipFill>
        <p:spPr bwMode="auto">
          <a:xfrm>
            <a:off x="2357438" y="3357563"/>
            <a:ext cx="4429125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6500833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Составитель кроссворда: Е.И. Ищенко, автор презентации: Т.Б. Шумилова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user\Desktop\1616522103_22-p-nezhnii-fon-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Users\user\Desktop\1200px-Pioneers_p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5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Прямоугольник 3"/>
          <p:cNvSpPr>
            <a:spLocks noChangeArrowheads="1"/>
          </p:cNvSpPr>
          <p:nvPr/>
        </p:nvSpPr>
        <p:spPr bwMode="auto">
          <a:xfrm>
            <a:off x="1214438" y="571500"/>
            <a:ext cx="4103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ea typeface="Calibri" pitchFamily="34" charset="0"/>
                <a:cs typeface="Times New Roman" pitchFamily="18" charset="0"/>
              </a:rPr>
              <a:t>28. Магнит</a:t>
            </a:r>
            <a:r>
              <a:rPr lang="ru-RU" sz="2800">
                <a:ea typeface="Calibri" pitchFamily="34" charset="0"/>
                <a:cs typeface="Times New Roman" pitchFamily="18" charset="0"/>
              </a:rPr>
              <a:t> 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075" name="Picture 3" descr="C:\Users\user\Desktop\15470131251895146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285210"/>
            <a:ext cx="8429684" cy="5411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1616522103_22-p-nezhnii-fon-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user\Desktop\1200px-Pioneers_p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5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Прямоугольник 3"/>
          <p:cNvSpPr>
            <a:spLocks noChangeArrowheads="1"/>
          </p:cNvSpPr>
          <p:nvPr/>
        </p:nvSpPr>
        <p:spPr bwMode="auto">
          <a:xfrm>
            <a:off x="1571625" y="500063"/>
            <a:ext cx="3714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ea typeface="Calibri" pitchFamily="34" charset="0"/>
                <a:cs typeface="Times New Roman" pitchFamily="18" charset="0"/>
              </a:rPr>
              <a:t>5. Пионер</a:t>
            </a:r>
            <a:r>
              <a:rPr lang="ru-RU" sz="2800">
                <a:ea typeface="Calibri" pitchFamily="34" charset="0"/>
                <a:cs typeface="Times New Roman" pitchFamily="18" charset="0"/>
              </a:rPr>
              <a:t> 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101" name="Picture 2" descr="C:\Users\user\Desktop\пионерия\пионерия Картинки\пионерия Картинки\4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286000"/>
            <a:ext cx="5338762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user\Desktop\пионерия\пионерия Кроссворд\пионерия Кроссворд\5_пионер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26168">
            <a:off x="6165850" y="1187450"/>
            <a:ext cx="2047875" cy="280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user\Desktop\пионерия\пионерия Кроссворд\пионерия Кроссворд\5_пионер_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808923">
            <a:off x="6750050" y="3402013"/>
            <a:ext cx="1930400" cy="270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642939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Составитель кроссворда: Е.И. Ищенко, автор презентации: Т.Б. Шумилова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ser\Desktop\1616522103_22-p-nezhnii-fon-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C:\Users\user\Desktop\1200px-Pioneers_p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5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1"/>
          <p:cNvSpPr>
            <a:spLocks noChangeArrowheads="1"/>
          </p:cNvSpPr>
          <p:nvPr/>
        </p:nvSpPr>
        <p:spPr bwMode="auto">
          <a:xfrm>
            <a:off x="1071563" y="1285875"/>
            <a:ext cx="764381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>
                <a:ea typeface="Calibri" pitchFamily="34" charset="0"/>
                <a:cs typeface="Times New Roman" pitchFamily="18" charset="0"/>
              </a:rPr>
              <a:t>ПО ВЕРТИКАЛИ:</a:t>
            </a:r>
          </a:p>
          <a:p>
            <a:r>
              <a:rPr lang="ru-RU" sz="2800">
                <a:ea typeface="Calibri" pitchFamily="34" charset="0"/>
                <a:cs typeface="Times New Roman" pitchFamily="18" charset="0"/>
              </a:rPr>
              <a:t> </a:t>
            </a:r>
            <a:endParaRPr lang="ru-RU" sz="2800">
              <a:ea typeface="Calibri" pitchFamily="34" charset="0"/>
            </a:endParaRPr>
          </a:p>
          <a:p>
            <a:pPr eaLnBrk="0" hangingPunct="0"/>
            <a:r>
              <a:rPr lang="ru-RU" sz="2800" b="1">
                <a:ea typeface="Calibri" pitchFamily="34" charset="0"/>
                <a:cs typeface="Times New Roman" pitchFamily="18" charset="0"/>
              </a:rPr>
              <a:t>1.</a:t>
            </a:r>
            <a:r>
              <a:rPr lang="ru-RU" sz="2800">
                <a:ea typeface="Calibri" pitchFamily="34" charset="0"/>
                <a:cs typeface="Times New Roman" pitchFamily="18" charset="0"/>
              </a:rPr>
              <a:t> Город в Беларуси, где на средства, собранные пионерами, в 1959 году был установлен памятник пионеру-герою Марату Казею.</a:t>
            </a:r>
            <a:endParaRPr lang="ru-RU" sz="280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50083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Составитель кроссворда: Е.И. Ищенко, автор презентации: Т.Б. Шумилова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user\Desktop\1616522103_22-p-nezhnii-fon-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C:\Users\user\Desktop\1200px-Pioneers_p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5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Прямоугольник 3"/>
          <p:cNvSpPr>
            <a:spLocks noChangeArrowheads="1"/>
          </p:cNvSpPr>
          <p:nvPr/>
        </p:nvSpPr>
        <p:spPr bwMode="auto">
          <a:xfrm>
            <a:off x="1428750" y="642938"/>
            <a:ext cx="3787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ea typeface="Calibri" pitchFamily="34" charset="0"/>
                <a:cs typeface="Times New Roman" pitchFamily="18" charset="0"/>
              </a:rPr>
              <a:t>1. Минск</a:t>
            </a:r>
            <a:r>
              <a:rPr lang="ru-RU" sz="2800">
                <a:ea typeface="Calibri" pitchFamily="34" charset="0"/>
                <a:cs typeface="Times New Roman" pitchFamily="18" charset="0"/>
              </a:rPr>
              <a:t> 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277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214422"/>
            <a:ext cx="6286520" cy="508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6500833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Составитель кроссворда: Е.И. Ищенко, автор презентации: Т.Б. Шумилова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user\Desktop\1616522103_22-p-nezhnii-fon-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C:\Users\user\Desktop\1200px-Pioneers_p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5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1"/>
          <p:cNvSpPr>
            <a:spLocks noChangeArrowheads="1"/>
          </p:cNvSpPr>
          <p:nvPr/>
        </p:nvSpPr>
        <p:spPr bwMode="auto">
          <a:xfrm>
            <a:off x="1071563" y="1285875"/>
            <a:ext cx="757237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ea typeface="Calibri" pitchFamily="34" charset="0"/>
                <a:cs typeface="Times New Roman" pitchFamily="18" charset="0"/>
              </a:rPr>
              <a:t>2.</a:t>
            </a:r>
            <a:r>
              <a:rPr lang="ru-RU" sz="2800">
                <a:ea typeface="Calibri" pitchFamily="34" charset="0"/>
                <a:cs typeface="Times New Roman" pitchFamily="18" charset="0"/>
              </a:rPr>
              <a:t> Статус награды «За отвагу», которой был удостоен в 1942 году пионер Леня Голиков, участник Великой Отечественной войны, партизан, Герой Советского Союза (посмертно).</a:t>
            </a:r>
            <a:endParaRPr lang="ru-RU" sz="2800">
              <a:ea typeface="Calibri" pitchFamily="34" charset="0"/>
            </a:endParaRPr>
          </a:p>
        </p:txBody>
      </p:sp>
      <p:pic>
        <p:nvPicPr>
          <p:cNvPr id="33797" name="Picture 1" descr="C:\Users\user\Desktop\пионерия\пионерия Кроссворд\пионерия Кроссворд\2_Медаль_Голико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3106738"/>
            <a:ext cx="471487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user\Desktop\1616522103_22-p-nezhnii-fon-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C:\Users\user\Desktop\1200px-Pioneers_p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5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Прямоугольник 3"/>
          <p:cNvSpPr>
            <a:spLocks noChangeArrowheads="1"/>
          </p:cNvSpPr>
          <p:nvPr/>
        </p:nvSpPr>
        <p:spPr bwMode="auto">
          <a:xfrm>
            <a:off x="1428750" y="642938"/>
            <a:ext cx="3870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ea typeface="Calibri" pitchFamily="34" charset="0"/>
                <a:cs typeface="Times New Roman" pitchFamily="18" charset="0"/>
              </a:rPr>
              <a:t>2. Медаль</a:t>
            </a:r>
            <a:r>
              <a:rPr lang="ru-RU" sz="2800">
                <a:ea typeface="Calibri" pitchFamily="34" charset="0"/>
                <a:cs typeface="Times New Roman" pitchFamily="18" charset="0"/>
              </a:rPr>
              <a:t> 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4821" name="Picture 2" descr="C:\Users\user\Desktop\пионерия\пионерия Кроссворд\пионерия Кроссворд\2_медаль_Ответ.jpg"/>
          <p:cNvPicPr>
            <a:picLocks noChangeAspect="1" noChangeArrowheads="1"/>
          </p:cNvPicPr>
          <p:nvPr/>
        </p:nvPicPr>
        <p:blipFill>
          <a:blip r:embed="rId4"/>
          <a:srcRect l="20454" r="19545"/>
          <a:stretch>
            <a:fillRect/>
          </a:stretch>
        </p:blipFill>
        <p:spPr bwMode="auto">
          <a:xfrm>
            <a:off x="3071813" y="1785938"/>
            <a:ext cx="31432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642939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Составитель кроссворда: Е.И. Ищенко, автор презентации: Т.Б. Шумилова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user\Desktop\1616522103_22-p-nezhnii-fon-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C:\Users\user\Desktop\1200px-Pioneers_p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5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1"/>
          <p:cNvSpPr>
            <a:spLocks noChangeArrowheads="1"/>
          </p:cNvSpPr>
          <p:nvPr/>
        </p:nvSpPr>
        <p:spPr bwMode="auto">
          <a:xfrm>
            <a:off x="1071563" y="1214438"/>
            <a:ext cx="7572375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ea typeface="Calibri" pitchFamily="34" charset="0"/>
                <a:cs typeface="Times New Roman" pitchFamily="18" charset="0"/>
              </a:rPr>
              <a:t>3.</a:t>
            </a:r>
            <a:r>
              <a:rPr lang="ru-RU" sz="2800">
                <a:ea typeface="Calibri" pitchFamily="34" charset="0"/>
                <a:cs typeface="Times New Roman" pitchFamily="18" charset="0"/>
              </a:rPr>
              <a:t> Чаеводческое хозяйство имени Кирова в Аджарии, где председатель совета дружины школы 15-летняя Нателла Челебадзе в 1948 году собрала с полгектара плантации 6750 кг сортового зелёного чайного листа, за что ей было присвоено звание </a:t>
            </a:r>
          </a:p>
          <a:p>
            <a:r>
              <a:rPr lang="ru-RU" sz="2800">
                <a:ea typeface="Calibri" pitchFamily="34" charset="0"/>
                <a:cs typeface="Times New Roman" pitchFamily="18" charset="0"/>
              </a:rPr>
              <a:t>Героя Социалистического Труда с вручением ордена Ленина и золотой звезды </a:t>
            </a:r>
          </a:p>
          <a:p>
            <a:r>
              <a:rPr lang="ru-RU" sz="2800">
                <a:ea typeface="Calibri" pitchFamily="34" charset="0"/>
                <a:cs typeface="Times New Roman" pitchFamily="18" charset="0"/>
              </a:rPr>
              <a:t>«Серп и Молот».</a:t>
            </a:r>
            <a:endParaRPr lang="ru-RU" sz="2800">
              <a:ea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500833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Составитель кроссворда: Е.И. Ищенко, автор презентации: Т.Б. Шумилова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user\Desktop\1616522103_22-p-nezhnii-fon-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 descr="C:\Users\user\Desktop\1200px-Pioneers_p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5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Прямоугольник 3"/>
          <p:cNvSpPr>
            <a:spLocks noChangeArrowheads="1"/>
          </p:cNvSpPr>
          <p:nvPr/>
        </p:nvSpPr>
        <p:spPr bwMode="auto">
          <a:xfrm>
            <a:off x="1285875" y="500063"/>
            <a:ext cx="3970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ea typeface="Calibri" pitchFamily="34" charset="0"/>
                <a:cs typeface="Times New Roman" pitchFamily="18" charset="0"/>
              </a:rPr>
              <a:t>3. Колхоз</a:t>
            </a:r>
            <a:r>
              <a:rPr lang="ru-RU" sz="2800">
                <a:ea typeface="Calibri" pitchFamily="34" charset="0"/>
                <a:cs typeface="Times New Roman" pitchFamily="18" charset="0"/>
              </a:rPr>
              <a:t> 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6869" name="Picture 1"/>
          <p:cNvPicPr>
            <a:picLocks noChangeAspect="1" noChangeArrowheads="1"/>
          </p:cNvPicPr>
          <p:nvPr/>
        </p:nvPicPr>
        <p:blipFill>
          <a:blip r:embed="rId4"/>
          <a:srcRect r="11765"/>
          <a:stretch>
            <a:fillRect/>
          </a:stretch>
        </p:blipFill>
        <p:spPr bwMode="auto">
          <a:xfrm>
            <a:off x="2714625" y="1071563"/>
            <a:ext cx="6429375" cy="546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21200"/>
            <a:ext cx="3571875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user\Desktop\1616522103_22-p-nezhnii-fon-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C:\Users\user\Desktop\1200px-Pioneers_p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5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1"/>
          <p:cNvSpPr>
            <a:spLocks noChangeArrowheads="1"/>
          </p:cNvSpPr>
          <p:nvPr/>
        </p:nvSpPr>
        <p:spPr bwMode="auto">
          <a:xfrm>
            <a:off x="1214438" y="1285875"/>
            <a:ext cx="75009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ea typeface="Calibri" pitchFamily="34" charset="0"/>
                <a:cs typeface="Times New Roman" pitchFamily="18" charset="0"/>
              </a:rPr>
              <a:t>4.</a:t>
            </a:r>
            <a:r>
              <a:rPr lang="ru-RU" sz="2800">
                <a:ea typeface="Calibri" pitchFamily="34" charset="0"/>
                <a:cs typeface="Times New Roman" pitchFamily="18" charset="0"/>
              </a:rPr>
              <a:t> Всесоюзный пионерский лагерь в Крыму, имевший международный статус.</a:t>
            </a:r>
            <a:endParaRPr lang="ru-RU" sz="2800">
              <a:ea typeface="Calibri" pitchFamily="34" charset="0"/>
            </a:endParaRPr>
          </a:p>
        </p:txBody>
      </p:sp>
      <p:pic>
        <p:nvPicPr>
          <p:cNvPr id="37893" name="Picture 2" descr="C:\Users\user\Desktop\пионерия\пионерия Кроссворд\пионерия Кроссворд\4_артек_5.jpg"/>
          <p:cNvPicPr>
            <a:picLocks noChangeAspect="1" noChangeArrowheads="1"/>
          </p:cNvPicPr>
          <p:nvPr/>
        </p:nvPicPr>
        <p:blipFill>
          <a:blip r:embed="rId4"/>
          <a:srcRect t="25000"/>
          <a:stretch>
            <a:fillRect/>
          </a:stretch>
        </p:blipFill>
        <p:spPr bwMode="auto">
          <a:xfrm>
            <a:off x="1428750" y="2928938"/>
            <a:ext cx="647700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650083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Составитель кроссворда: Е.И. Ищенко, автор презентации: Т.Б. Шумилова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user\Desktop\1616522103_22-p-nezhnii-fon-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 descr="C:\Users\user\Desktop\1200px-Pioneers_p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5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Прямоугольник 3"/>
          <p:cNvSpPr>
            <a:spLocks noChangeArrowheads="1"/>
          </p:cNvSpPr>
          <p:nvPr/>
        </p:nvSpPr>
        <p:spPr bwMode="auto">
          <a:xfrm>
            <a:off x="1285875" y="571500"/>
            <a:ext cx="3870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ea typeface="Calibri" pitchFamily="34" charset="0"/>
                <a:cs typeface="Times New Roman" pitchFamily="18" charset="0"/>
              </a:rPr>
              <a:t>4. Артек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1357313"/>
            <a:ext cx="8072438" cy="53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user\Desktop\1616522103_22-p-nezhnii-fon-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C:\Users\user\Desktop\1200px-Pioneers_p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5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1"/>
          <p:cNvSpPr>
            <a:spLocks noChangeArrowheads="1"/>
          </p:cNvSpPr>
          <p:nvPr/>
        </p:nvSpPr>
        <p:spPr bwMode="auto">
          <a:xfrm>
            <a:off x="1000125" y="1357313"/>
            <a:ext cx="77866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ea typeface="Calibri" pitchFamily="34" charset="0"/>
                <a:cs typeface="Times New Roman" pitchFamily="18" charset="0"/>
              </a:rPr>
              <a:t>7.</a:t>
            </a:r>
            <a:r>
              <a:rPr lang="ru-RU" sz="2800">
                <a:ea typeface="Calibri" pitchFamily="34" charset="0"/>
                <a:cs typeface="Times New Roman" pitchFamily="18" charset="0"/>
              </a:rPr>
              <a:t> «Пионерская правда», как периодическое печатное издание.</a:t>
            </a:r>
            <a:endParaRPr lang="ru-RU" sz="2800">
              <a:ea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500833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Составитель кроссворда: Е.И. Ищенко, автор презентации: Т.Б. Шумилова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user\Desktop\1616522103_22-p-nezhnii-fon-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 descr="C:\Users\user\Desktop\1200px-Pioneers_p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5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Прямоугольник 3"/>
          <p:cNvSpPr>
            <a:spLocks noChangeArrowheads="1"/>
          </p:cNvSpPr>
          <p:nvPr/>
        </p:nvSpPr>
        <p:spPr bwMode="auto">
          <a:xfrm>
            <a:off x="1285875" y="714375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ea typeface="Calibri" pitchFamily="34" charset="0"/>
                <a:cs typeface="Times New Roman" pitchFamily="18" charset="0"/>
              </a:rPr>
              <a:t>7. Газета</a:t>
            </a:r>
            <a:r>
              <a:rPr lang="ru-RU" sz="2800">
                <a:ea typeface="Calibri" pitchFamily="34" charset="0"/>
                <a:cs typeface="Times New Roman" pitchFamily="18" charset="0"/>
              </a:rPr>
              <a:t> 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3249" name="Picture 1" descr="C:\Users\user\Desktop\пионерия\пионерия Кроссворд\пионерия Кроссворд\7_газета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7166"/>
            <a:ext cx="3945834" cy="571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Составитель кроссворда: Е.И. Ищенко, автор презентации: Т.Б. Шумилова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1616522103_22-p-nezhnii-fon-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user\Desktop\1200px-Pioneers_p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5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1357313" y="1214438"/>
            <a:ext cx="714375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ea typeface="Calibri" pitchFamily="34" charset="0"/>
                <a:cs typeface="Times New Roman" pitchFamily="18" charset="0"/>
              </a:rPr>
              <a:t>6.</a:t>
            </a:r>
            <a:r>
              <a:rPr lang="ru-RU" sz="2800">
                <a:ea typeface="Calibri" pitchFamily="34" charset="0"/>
                <a:cs typeface="Times New Roman" pitchFamily="18" charset="0"/>
              </a:rPr>
              <a:t> Итальянский детский писатель, сказочник и журналист,</a:t>
            </a:r>
          </a:p>
          <a:p>
            <a:r>
              <a:rPr lang="ru-RU" sz="2800">
                <a:ea typeface="Calibri" pitchFamily="34" charset="0"/>
                <a:cs typeface="Times New Roman" pitchFamily="18" charset="0"/>
              </a:rPr>
              <a:t> в декабре 1963 года, в ходе поездки по стране, организованной газетой «Пионерская правда», посетил пионерский лагерь «Артек».</a:t>
            </a:r>
            <a:endParaRPr lang="ru-RU" sz="2800">
              <a:ea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500833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Составитель кроссворда: Е.И. Ищенко, автор презентации: Т.Б. Шумилова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user\Desktop\1616522103_22-p-nezhnii-fon-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 descr="C:\Users\user\Desktop\1200px-Pioneers_p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5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1"/>
          <p:cNvSpPr>
            <a:spLocks noChangeArrowheads="1"/>
          </p:cNvSpPr>
          <p:nvPr/>
        </p:nvSpPr>
        <p:spPr bwMode="auto">
          <a:xfrm>
            <a:off x="1071563" y="1285875"/>
            <a:ext cx="77152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ea typeface="Calibri" pitchFamily="34" charset="0"/>
                <a:cs typeface="Times New Roman" pitchFamily="18" charset="0"/>
              </a:rPr>
              <a:t>8.</a:t>
            </a:r>
            <a:r>
              <a:rPr lang="ru-RU" sz="2800">
                <a:ea typeface="Calibri" pitchFamily="34" charset="0"/>
                <a:cs typeface="Times New Roman" pitchFamily="18" charset="0"/>
              </a:rPr>
              <a:t> «Пионер – всем ребятам …», одна из заповедей пионеров.</a:t>
            </a:r>
            <a:endParaRPr lang="ru-RU" sz="2800">
              <a:ea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2939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Составитель кроссворда: Е.И. Ищенко, автор презентации: Т.Б. Шумилова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user\Desktop\1616522103_22-p-nezhnii-fon-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 descr="C:\Users\user\Desktop\1200px-Pioneers_p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5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Прямоугольник 3"/>
          <p:cNvSpPr>
            <a:spLocks noChangeArrowheads="1"/>
          </p:cNvSpPr>
          <p:nvPr/>
        </p:nvSpPr>
        <p:spPr bwMode="auto">
          <a:xfrm>
            <a:off x="1357313" y="642938"/>
            <a:ext cx="3944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ea typeface="Calibri" pitchFamily="34" charset="0"/>
                <a:cs typeface="Times New Roman" pitchFamily="18" charset="0"/>
              </a:rPr>
              <a:t>8. Пример</a:t>
            </a:r>
            <a:r>
              <a:rPr lang="ru-RU" sz="2800">
                <a:ea typeface="Calibri" pitchFamily="34" charset="0"/>
                <a:cs typeface="Times New Roman" pitchFamily="18" charset="0"/>
              </a:rPr>
              <a:t> 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3013" name="Picture 1"/>
          <p:cNvPicPr>
            <a:picLocks noChangeAspect="1" noChangeArrowheads="1"/>
          </p:cNvPicPr>
          <p:nvPr/>
        </p:nvPicPr>
        <p:blipFill>
          <a:blip r:embed="rId4"/>
          <a:srcRect l="24844" t="4445" r="25468" b="5333"/>
          <a:stretch>
            <a:fillRect/>
          </a:stretch>
        </p:blipFill>
        <p:spPr bwMode="auto">
          <a:xfrm>
            <a:off x="3500438" y="142875"/>
            <a:ext cx="542925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user\Desktop\1616522103_22-p-nezhnii-fon-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 descr="C:\Users\user\Desktop\1200px-Pioneers_p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5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Rectangle 1"/>
          <p:cNvSpPr>
            <a:spLocks noChangeArrowheads="1"/>
          </p:cNvSpPr>
          <p:nvPr/>
        </p:nvSpPr>
        <p:spPr bwMode="auto">
          <a:xfrm>
            <a:off x="1071563" y="1285875"/>
            <a:ext cx="6858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ea typeface="Calibri" pitchFamily="34" charset="0"/>
                <a:cs typeface="Times New Roman" pitchFamily="18" charset="0"/>
              </a:rPr>
              <a:t>12.</a:t>
            </a:r>
            <a:r>
              <a:rPr lang="ru-RU" sz="2800">
                <a:ea typeface="Calibri" pitchFamily="34" charset="0"/>
                <a:cs typeface="Times New Roman" pitchFamily="18" charset="0"/>
              </a:rPr>
              <a:t> Советский писатель и поэт, автор стихотворения «Пионерский галстук» и поэмы о Павлике Морозове.</a:t>
            </a:r>
            <a:endParaRPr lang="ru-RU" sz="2800">
              <a:ea typeface="Calibri" pitchFamily="34" charset="0"/>
            </a:endParaRPr>
          </a:p>
        </p:txBody>
      </p:sp>
      <p:pic>
        <p:nvPicPr>
          <p:cNvPr id="7170" name="Picture 2" descr="C:\Users\user\Desktop\inde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88" y="3000375"/>
            <a:ext cx="2286000" cy="3541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357438" y="3286125"/>
            <a:ext cx="1571625" cy="28575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500833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Составитель кроссворда: Е.И. Ищенко, автор презентации: Т.Б. Шумилова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user\Desktop\1616522103_22-p-nezhnii-fon-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 descr="C:\Users\user\Desktop\1200px-Pioneers_p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5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Прямоугольник 3"/>
          <p:cNvSpPr>
            <a:spLocks noChangeArrowheads="1"/>
          </p:cNvSpPr>
          <p:nvPr/>
        </p:nvSpPr>
        <p:spPr bwMode="auto">
          <a:xfrm>
            <a:off x="1428750" y="714375"/>
            <a:ext cx="3951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ea typeface="Calibri" pitchFamily="34" charset="0"/>
                <a:cs typeface="Times New Roman" pitchFamily="18" charset="0"/>
              </a:rPr>
              <a:t>12. Щипачев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5061" name="Picture 1" descr="C:\Users\user\Desktop\пионерия\пионерия Кроссворд\пионерия Кроссворд\12_Степан Щипаче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857250"/>
            <a:ext cx="31527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Box 5"/>
          <p:cNvSpPr txBox="1">
            <a:spLocks noChangeArrowheads="1"/>
          </p:cNvSpPr>
          <p:nvPr/>
        </p:nvSpPr>
        <p:spPr bwMode="auto">
          <a:xfrm>
            <a:off x="5572125" y="5643563"/>
            <a:ext cx="30718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Степан Щипачев</a:t>
            </a:r>
          </a:p>
          <a:p>
            <a:pPr algn="ctr"/>
            <a:r>
              <a:rPr lang="ru-RU" sz="2400">
                <a:latin typeface="Calibri" pitchFamily="34" charset="0"/>
              </a:rPr>
              <a:t>(1899-1980)</a:t>
            </a:r>
          </a:p>
        </p:txBody>
      </p:sp>
      <p:pic>
        <p:nvPicPr>
          <p:cNvPr id="8194" name="Picture 2" descr="C:\Users\user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176804">
            <a:off x="1108075" y="2403475"/>
            <a:ext cx="2092325" cy="305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642939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Составитель кроссворда: Е.И. Ищенко, автор презентации: Т.Б. Шумилова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user\Desktop\1616522103_22-p-nezhnii-fon-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 descr="C:\Users\user\Desktop\1200px-Pioneers_p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5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Прямоугольник 3"/>
          <p:cNvSpPr>
            <a:spLocks noChangeArrowheads="1"/>
          </p:cNvSpPr>
          <p:nvPr/>
        </p:nvSpPr>
        <p:spPr bwMode="auto">
          <a:xfrm>
            <a:off x="928688" y="1357313"/>
            <a:ext cx="77866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13. </a:t>
            </a:r>
            <a:r>
              <a:rPr lang="ru-RU" sz="2800" b="1"/>
              <a:t>Объединение из пионерских отрядов школы.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500833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Составитель кроссворда: Е.И. Ищенко, автор презентации: Т.Б. Шумилова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user\Desktop\1616522103_22-p-nezhnii-fon-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 descr="C:\Users\user\Desktop\1200px-Pioneers_p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5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Прямоугольник 3"/>
          <p:cNvSpPr>
            <a:spLocks noChangeArrowheads="1"/>
          </p:cNvSpPr>
          <p:nvPr/>
        </p:nvSpPr>
        <p:spPr bwMode="auto">
          <a:xfrm>
            <a:off x="1428750" y="714375"/>
            <a:ext cx="3929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13. Дружина</a:t>
            </a:r>
            <a:r>
              <a:rPr lang="ru-RU" sz="2800">
                <a:latin typeface="Calibri" pitchFamily="34" charset="0"/>
              </a:rPr>
              <a:t> </a:t>
            </a:r>
          </a:p>
        </p:txBody>
      </p:sp>
      <p:pic>
        <p:nvPicPr>
          <p:cNvPr id="47109" name="Picture 2" descr="C:\Users\user\Desktop\пионерия\пионерия Картинки\пионерия Картинки\01.jpg"/>
          <p:cNvPicPr>
            <a:picLocks noChangeAspect="1" noChangeArrowheads="1"/>
          </p:cNvPicPr>
          <p:nvPr/>
        </p:nvPicPr>
        <p:blipFill>
          <a:blip r:embed="rId4"/>
          <a:srcRect t="10825" b="15205"/>
          <a:stretch>
            <a:fillRect/>
          </a:stretch>
        </p:blipFill>
        <p:spPr bwMode="auto">
          <a:xfrm>
            <a:off x="223838" y="2000250"/>
            <a:ext cx="87058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642939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Составитель кроссворда: Е.И. Ищенко, автор презентации: Т.Б. Шумилова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user\Desktop\1616522103_22-p-nezhnii-fon-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 descr="C:\Users\user\Desktop\1200px-Pioneers_p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5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Rectangle 1"/>
          <p:cNvSpPr>
            <a:spLocks noChangeArrowheads="1"/>
          </p:cNvSpPr>
          <p:nvPr/>
        </p:nvSpPr>
        <p:spPr bwMode="auto">
          <a:xfrm>
            <a:off x="1071563" y="1357313"/>
            <a:ext cx="7500937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ea typeface="Calibri" pitchFamily="34" charset="0"/>
                <a:cs typeface="Times New Roman" pitchFamily="18" charset="0"/>
              </a:rPr>
              <a:t>16. </a:t>
            </a:r>
            <a:r>
              <a:rPr lang="ru-RU" sz="2800">
                <a:ea typeface="Calibri" pitchFamily="34" charset="0"/>
                <a:cs typeface="Times New Roman" pitchFamily="18" charset="0"/>
              </a:rPr>
              <a:t>Город в СССР, где 19 мая 1972 года, </a:t>
            </a:r>
          </a:p>
          <a:p>
            <a:r>
              <a:rPr lang="ru-RU" sz="2800">
                <a:ea typeface="Calibri" pitchFamily="34" charset="0"/>
                <a:cs typeface="Times New Roman" pitchFamily="18" charset="0"/>
              </a:rPr>
              <a:t>в честь 50-летнего юбилея пионерской организации, был установлен памятник Мальчишу-Кибальчишу,</a:t>
            </a:r>
          </a:p>
          <a:p>
            <a:r>
              <a:rPr lang="ru-RU" sz="2800">
                <a:ea typeface="Calibri" pitchFamily="34" charset="0"/>
                <a:cs typeface="Times New Roman" pitchFamily="18" charset="0"/>
              </a:rPr>
              <a:t> герою сказки Гайдара.</a:t>
            </a:r>
            <a:endParaRPr lang="ru-RU" sz="2800">
              <a:ea typeface="Calibri" pitchFamily="34" charset="0"/>
            </a:endParaRPr>
          </a:p>
        </p:txBody>
      </p:sp>
      <p:pic>
        <p:nvPicPr>
          <p:cNvPr id="5" name="Picture 2" descr="C:\Users\user\Desktop\пионерия\пионерия Кроссворд\пионерия Кроссворд\16_ Москва_ Кибальчиш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2857500"/>
            <a:ext cx="2687638" cy="3762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650083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Составитель кроссворда: Е.И. Ищенко, автор презентации: Т.Б. Шумилова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user\Desktop\1616522103_22-p-nezhnii-fon-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 descr="C:\Users\user\Desktop\1200px-Pioneers_p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5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Прямоугольник 3"/>
          <p:cNvSpPr>
            <a:spLocks noChangeArrowheads="1"/>
          </p:cNvSpPr>
          <p:nvPr/>
        </p:nvSpPr>
        <p:spPr bwMode="auto">
          <a:xfrm>
            <a:off x="1357313" y="642938"/>
            <a:ext cx="3952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ea typeface="Calibri" pitchFamily="34" charset="0"/>
                <a:cs typeface="Times New Roman" pitchFamily="18" charset="0"/>
              </a:rPr>
              <a:t>16. Москва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9157" name="Picture 1" descr="C:\Users\user\Desktop\пионерия\пионерия Кроссворд\пионерия Кроссворд\16_Москва_Мальчиш-кибальчиш%U00BB_.jpg"/>
          <p:cNvPicPr>
            <a:picLocks noChangeAspect="1" noChangeArrowheads="1"/>
          </p:cNvPicPr>
          <p:nvPr/>
        </p:nvPicPr>
        <p:blipFill>
          <a:blip r:embed="rId4"/>
          <a:srcRect l="17358" b="15138"/>
          <a:stretch>
            <a:fillRect/>
          </a:stretch>
        </p:blipFill>
        <p:spPr bwMode="auto">
          <a:xfrm>
            <a:off x="1285852" y="1285860"/>
            <a:ext cx="6438900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6429395"/>
            <a:ext cx="9144000" cy="369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Составитель кроссворда: Е.И. Ищенко, автор презентации: Т.Б. Шумилова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user\Desktop\1616522103_22-p-nezhnii-fon-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 descr="C:\Users\user\Desktop\1200px-Pioneers_p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5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Rectangle 1"/>
          <p:cNvSpPr>
            <a:spLocks noChangeArrowheads="1"/>
          </p:cNvSpPr>
          <p:nvPr/>
        </p:nvSpPr>
        <p:spPr bwMode="auto">
          <a:xfrm>
            <a:off x="1000125" y="500063"/>
            <a:ext cx="77152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ea typeface="Calibri" pitchFamily="34" charset="0"/>
                <a:cs typeface="Times New Roman" pitchFamily="18" charset="0"/>
              </a:rPr>
              <a:t>17.</a:t>
            </a:r>
            <a:r>
              <a:rPr lang="ru-RU" sz="2800">
                <a:ea typeface="Calibri" pitchFamily="34" charset="0"/>
                <a:cs typeface="Times New Roman" pitchFamily="18" charset="0"/>
              </a:rPr>
              <a:t> Советский кинорежиссер, снял фильм «Будьте готовы, Ваше высочество!» </a:t>
            </a:r>
          </a:p>
          <a:p>
            <a:r>
              <a:rPr lang="ru-RU" sz="2800">
                <a:ea typeface="Calibri" pitchFamily="34" charset="0"/>
                <a:cs typeface="Times New Roman" pitchFamily="18" charset="0"/>
              </a:rPr>
              <a:t>по одноименной повести Льва Кассиля.</a:t>
            </a:r>
            <a:endParaRPr lang="ru-RU" sz="2800">
              <a:ea typeface="Calibri" pitchFamily="34" charset="0"/>
            </a:endParaRPr>
          </a:p>
        </p:txBody>
      </p:sp>
      <p:pic>
        <p:nvPicPr>
          <p:cNvPr id="4098" name="Picture 2" descr="C:\Users\user\Desktop\Lev_Kassil__Budte_gotovy_Vashe_vysochestvo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928802"/>
            <a:ext cx="3847754" cy="47525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user\Desktop\1616522103_22-p-nezhnii-fon-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 descr="C:\Users\user\Desktop\1200px-Pioneers_p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5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Прямоугольник 3"/>
          <p:cNvSpPr>
            <a:spLocks noChangeArrowheads="1"/>
          </p:cNvSpPr>
          <p:nvPr/>
        </p:nvSpPr>
        <p:spPr bwMode="auto">
          <a:xfrm>
            <a:off x="1357313" y="642938"/>
            <a:ext cx="3921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ea typeface="Calibri" pitchFamily="34" charset="0"/>
                <a:cs typeface="Times New Roman" pitchFamily="18" charset="0"/>
              </a:rPr>
              <a:t>17. Попков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205" name="TextBox 6"/>
          <p:cNvSpPr txBox="1">
            <a:spLocks noChangeArrowheads="1"/>
          </p:cNvSpPr>
          <p:nvPr/>
        </p:nvSpPr>
        <p:spPr bwMode="auto">
          <a:xfrm>
            <a:off x="5429250" y="5500688"/>
            <a:ext cx="27860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Владимир Попков</a:t>
            </a:r>
          </a:p>
          <a:p>
            <a:pPr algn="ctr"/>
            <a:r>
              <a:rPr lang="ru-RU" sz="2400">
                <a:latin typeface="Calibri" pitchFamily="34" charset="0"/>
              </a:rPr>
              <a:t>(1941-2007)</a:t>
            </a:r>
          </a:p>
        </p:txBody>
      </p:sp>
      <p:pic>
        <p:nvPicPr>
          <p:cNvPr id="51206" name="Picture 3" descr="C:\Users\user\Desktop\Владимир_Попко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1143000"/>
            <a:ext cx="2757487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2" descr="C:\Users\user\Desktop\пионерия\пионерия Кроссворд\пионерия Кроссворд\17_Попков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2571750"/>
            <a:ext cx="3992563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650083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Составитель кроссворда: Е.И. Ищенко, автор презентации: Т.Б. Шумилова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1616522103_22-p-nezhnii-fon-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Users\user\Desktop\1200px-Pioneers_p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5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1357313" y="571500"/>
            <a:ext cx="3921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ea typeface="Calibri" pitchFamily="34" charset="0"/>
                <a:cs typeface="Times New Roman" pitchFamily="18" charset="0"/>
              </a:rPr>
              <a:t>6. Родари</a:t>
            </a:r>
            <a:r>
              <a:rPr lang="ru-RU" sz="2800">
                <a:ea typeface="Calibri" pitchFamily="34" charset="0"/>
                <a:cs typeface="Times New Roman" pitchFamily="18" charset="0"/>
              </a:rPr>
              <a:t> 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149" name="Picture 2" descr="C:\Users\user\Desktop\пионерия\пионерия Кроссворд\пионерия Кроссворд\6_родар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714500"/>
            <a:ext cx="850900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6500833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Составитель кроссворда: Е.И. Ищенко, автор презентации: Т.Б. Шумилова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user\Desktop\1616522103_22-p-nezhnii-fon-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 descr="C:\Users\user\Desktop\1200px-Pioneers_p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5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Rectangle 1"/>
          <p:cNvSpPr>
            <a:spLocks noChangeArrowheads="1"/>
          </p:cNvSpPr>
          <p:nvPr/>
        </p:nvSpPr>
        <p:spPr bwMode="auto">
          <a:xfrm>
            <a:off x="1143000" y="1285875"/>
            <a:ext cx="750093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ea typeface="Calibri" pitchFamily="34" charset="0"/>
                <a:cs typeface="Times New Roman" pitchFamily="18" charset="0"/>
              </a:rPr>
              <a:t>20.</a:t>
            </a:r>
            <a:r>
              <a:rPr lang="ru-RU" sz="2800">
                <a:ea typeface="Calibri" pitchFamily="34" charset="0"/>
                <a:cs typeface="Times New Roman" pitchFamily="18" charset="0"/>
              </a:rPr>
              <a:t> Страна в Азии, где на анимационной студии по российскому сценарию был снят полнометражный фильм-аниме </a:t>
            </a:r>
          </a:p>
          <a:p>
            <a:r>
              <a:rPr lang="ru-RU" sz="2800">
                <a:ea typeface="Calibri" pitchFamily="34" charset="0"/>
                <a:cs typeface="Times New Roman" pitchFamily="18" charset="0"/>
              </a:rPr>
              <a:t>«Первый отряд» про Великую Отечественную войну и советских пионеров-героев.</a:t>
            </a:r>
            <a:endParaRPr lang="ru-RU" sz="2800">
              <a:ea typeface="Calibri" pitchFamily="34" charset="0"/>
            </a:endParaRPr>
          </a:p>
        </p:txBody>
      </p:sp>
      <p:pic>
        <p:nvPicPr>
          <p:cNvPr id="5222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38" y="4214813"/>
            <a:ext cx="46990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user\Desktop\1616522103_22-p-nezhnii-fon-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 descr="C:\Users\user\Desktop\1200px-Pioneers_p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5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Прямоугольник 3"/>
          <p:cNvSpPr>
            <a:spLocks noChangeArrowheads="1"/>
          </p:cNvSpPr>
          <p:nvPr/>
        </p:nvSpPr>
        <p:spPr bwMode="auto">
          <a:xfrm>
            <a:off x="1428750" y="642938"/>
            <a:ext cx="3859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ea typeface="Calibri" pitchFamily="34" charset="0"/>
                <a:cs typeface="Times New Roman" pitchFamily="18" charset="0"/>
              </a:rPr>
              <a:t>20. Япония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3253" name="Picture 2" descr="C:\Users\user\Desktop\пионерия\пионерия Кроссворд\пионерия Кроссворд\20_Япония_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1357313"/>
            <a:ext cx="7080250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6500833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Составитель кроссворда: Е.И. Ищенко, автор презентации: Т.Б. Шумилова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user\Desktop\1616522103_22-p-nezhnii-fon-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 descr="C:\Users\user\Desktop\1200px-Pioneers_p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5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Rectangle 1"/>
          <p:cNvSpPr>
            <a:spLocks noChangeArrowheads="1"/>
          </p:cNvSpPr>
          <p:nvPr/>
        </p:nvSpPr>
        <p:spPr bwMode="auto">
          <a:xfrm>
            <a:off x="1071563" y="1428750"/>
            <a:ext cx="77152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ea typeface="Calibri" pitchFamily="34" charset="0"/>
                <a:cs typeface="Times New Roman" pitchFamily="18" charset="0"/>
              </a:rPr>
              <a:t>21.</a:t>
            </a:r>
            <a:r>
              <a:rPr lang="ru-RU" sz="2800">
                <a:ea typeface="Calibri" pitchFamily="34" charset="0"/>
                <a:cs typeface="Times New Roman" pitchFamily="18" charset="0"/>
              </a:rPr>
              <a:t> Советский поэт и драматург, принимал активное участие в работе газеты «Пионерская правда», автор стихотворения «Пионерам - вожатым октябрят». </a:t>
            </a:r>
            <a:endParaRPr lang="ru-RU" sz="2800">
              <a:ea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2939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Составитель кроссворда: Е.И. Ищенко, автор презентации: Т.Б. Шумилова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user\Desktop\1616522103_22-p-nezhnii-fon-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 descr="C:\Users\user\Desktop\1200px-Pioneers_p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5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Прямоугольник 4"/>
          <p:cNvSpPr>
            <a:spLocks noChangeArrowheads="1"/>
          </p:cNvSpPr>
          <p:nvPr/>
        </p:nvSpPr>
        <p:spPr bwMode="auto">
          <a:xfrm>
            <a:off x="1357313" y="714375"/>
            <a:ext cx="401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ea typeface="Calibri" pitchFamily="34" charset="0"/>
                <a:cs typeface="Times New Roman" pitchFamily="18" charset="0"/>
              </a:rPr>
              <a:t>21. Маршак</a:t>
            </a:r>
            <a:r>
              <a:rPr lang="ru-RU" sz="2800">
                <a:ea typeface="Calibri" pitchFamily="34" charset="0"/>
                <a:cs typeface="Times New Roman" pitchFamily="18" charset="0"/>
              </a:rPr>
              <a:t> 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9633" name="Picture 1" descr="C:\Users\user\Desktop\пионерия\пионерия Кроссворд\пионерия Кроссворд\21_Маршак.jpg"/>
          <p:cNvPicPr>
            <a:picLocks noChangeAspect="1" noChangeArrowheads="1"/>
          </p:cNvPicPr>
          <p:nvPr/>
        </p:nvPicPr>
        <p:blipFill>
          <a:blip r:embed="rId4"/>
          <a:srcRect l="12540" t="10228" r="3116" b="4978"/>
          <a:stretch>
            <a:fillRect/>
          </a:stretch>
        </p:blipFill>
        <p:spPr bwMode="auto">
          <a:xfrm rot="159603">
            <a:off x="3924300" y="608013"/>
            <a:ext cx="4818063" cy="6053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302" name="Picture 2" descr="C:\Users\user\Desktop\593638.150x2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50" y="1500188"/>
            <a:ext cx="2500313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3" name="TextBox 8"/>
          <p:cNvSpPr txBox="1">
            <a:spLocks noChangeArrowheads="1"/>
          </p:cNvSpPr>
          <p:nvPr/>
        </p:nvSpPr>
        <p:spPr bwMode="auto">
          <a:xfrm>
            <a:off x="714375" y="5357813"/>
            <a:ext cx="30718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libri" pitchFamily="34" charset="0"/>
              </a:rPr>
              <a:t>Самуил Яковлевич Маршак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user\Desktop\1616522103_22-p-nezhnii-fon-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 descr="C:\Users\user\Desktop\1200px-Pioneers_p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5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Rectangle 1"/>
          <p:cNvSpPr>
            <a:spLocks noChangeArrowheads="1"/>
          </p:cNvSpPr>
          <p:nvPr/>
        </p:nvSpPr>
        <p:spPr bwMode="auto">
          <a:xfrm>
            <a:off x="1214438" y="1150938"/>
            <a:ext cx="72151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ea typeface="Calibri" pitchFamily="34" charset="0"/>
                <a:cs typeface="Times New Roman" pitchFamily="18" charset="0"/>
              </a:rPr>
              <a:t>22. </a:t>
            </a:r>
            <a:r>
              <a:rPr lang="ru-RU" sz="2800">
                <a:ea typeface="Calibri" pitchFamily="34" charset="0"/>
                <a:cs typeface="Times New Roman" pitchFamily="18" charset="0"/>
              </a:rPr>
              <a:t> Пионер, как участник кружка по изучению природы.</a:t>
            </a:r>
            <a:endParaRPr lang="ru-RU" sz="2800">
              <a:ea typeface="Calibri" pitchFamily="34" charset="0"/>
            </a:endParaRPr>
          </a:p>
        </p:txBody>
      </p:sp>
      <p:pic>
        <p:nvPicPr>
          <p:cNvPr id="5632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2357438"/>
            <a:ext cx="53959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650083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Составитель кроссворда: Е.И. Ищенко, автор презентации: Т.Б. Шумилова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user\Desktop\1616522103_22-p-nezhnii-fon-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 descr="C:\Users\user\Desktop\1200px-Pioneers_p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5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Прямоугольник 3"/>
          <p:cNvSpPr>
            <a:spLocks noChangeArrowheads="1"/>
          </p:cNvSpPr>
          <p:nvPr/>
        </p:nvSpPr>
        <p:spPr bwMode="auto">
          <a:xfrm>
            <a:off x="1428750" y="642938"/>
            <a:ext cx="3862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ea typeface="Calibri" pitchFamily="34" charset="0"/>
                <a:cs typeface="Times New Roman" pitchFamily="18" charset="0"/>
              </a:rPr>
              <a:t>22. Юннат</a:t>
            </a:r>
            <a:r>
              <a:rPr lang="ru-RU" sz="2800">
                <a:ea typeface="Calibri" pitchFamily="34" charset="0"/>
                <a:cs typeface="Times New Roman" pitchFamily="18" charset="0"/>
              </a:rPr>
              <a:t> 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7349" name="Picture 2" descr="C:\Users\user\Desktop\пионерия\пионерия Кроссворд\пионерия Кроссворд\22_Юннат_Ответ.jpg"/>
          <p:cNvPicPr>
            <a:picLocks noChangeAspect="1" noChangeArrowheads="1"/>
          </p:cNvPicPr>
          <p:nvPr/>
        </p:nvPicPr>
        <p:blipFill>
          <a:blip r:embed="rId4"/>
          <a:srcRect l="8041" r="15384"/>
          <a:stretch>
            <a:fillRect/>
          </a:stretch>
        </p:blipFill>
        <p:spPr bwMode="auto">
          <a:xfrm>
            <a:off x="1785938" y="1571625"/>
            <a:ext cx="514350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650083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Составитель кроссворда: Е.И. Ищенко, автор презентации: Т.Б. Шумилова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user\Desktop\1616522103_22-p-nezhnii-fon-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 descr="C:\Users\user\Desktop\1200px-Pioneers_p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5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Rectangle 1"/>
          <p:cNvSpPr>
            <a:spLocks noChangeArrowheads="1"/>
          </p:cNvSpPr>
          <p:nvPr/>
        </p:nvSpPr>
        <p:spPr bwMode="auto">
          <a:xfrm>
            <a:off x="1071563" y="1214438"/>
            <a:ext cx="7643812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ea typeface="Calibri" pitchFamily="34" charset="0"/>
                <a:cs typeface="Times New Roman" pitchFamily="18" charset="0"/>
              </a:rPr>
              <a:t>24.</a:t>
            </a:r>
            <a:r>
              <a:rPr lang="ru-RU" sz="2800">
                <a:ea typeface="Calibri" pitchFamily="34" charset="0"/>
                <a:cs typeface="Times New Roman" pitchFamily="18" charset="0"/>
              </a:rPr>
              <a:t> Поэт, сценарист, драматург, прозаик, автор и исполнитель собственных песен, первая его публикация появилась в газете «Пионерская правда», когда ему было 13 лет.</a:t>
            </a:r>
            <a:endParaRPr lang="ru-RU" sz="2800">
              <a:ea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500833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Составитель кроссворда: Е.И. Ищенко, автор презентации: Т.Б. Шумилова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user\Desktop\1616522103_22-p-nezhnii-fon-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 descr="C:\Users\user\Desktop\1200px-Pioneers_p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5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Прямоугольник 3"/>
          <p:cNvSpPr>
            <a:spLocks noChangeArrowheads="1"/>
          </p:cNvSpPr>
          <p:nvPr/>
        </p:nvSpPr>
        <p:spPr bwMode="auto">
          <a:xfrm>
            <a:off x="1500188" y="714375"/>
            <a:ext cx="3760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ea typeface="Calibri" pitchFamily="34" charset="0"/>
                <a:cs typeface="Times New Roman" pitchFamily="18" charset="0"/>
              </a:rPr>
              <a:t>24. Галич</a:t>
            </a:r>
            <a:r>
              <a:rPr lang="ru-RU" sz="2800">
                <a:ea typeface="Calibri" pitchFamily="34" charset="0"/>
                <a:cs typeface="Times New Roman" pitchFamily="18" charset="0"/>
              </a:rPr>
              <a:t> 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9398" name="Picture 3" descr="C:\Users\user\Desktop\пионерия\пионерия Кроссворд\пионерия Кроссворд\24_Галич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500313"/>
            <a:ext cx="29591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9" name="TextBox 8"/>
          <p:cNvSpPr txBox="1">
            <a:spLocks noChangeArrowheads="1"/>
          </p:cNvSpPr>
          <p:nvPr/>
        </p:nvSpPr>
        <p:spPr bwMode="auto">
          <a:xfrm>
            <a:off x="4214813" y="4857750"/>
            <a:ext cx="3857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А.А. Галич</a:t>
            </a:r>
          </a:p>
          <a:p>
            <a:pPr algn="ctr"/>
            <a:r>
              <a:rPr lang="ru-RU" sz="2400">
                <a:latin typeface="Calibri" pitchFamily="34" charset="0"/>
              </a:rPr>
              <a:t>(1918-1977)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6500833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Составитель кроссворда: Е.И. Ищенко, автор презентации: Т.Б. Шумилова</a:t>
            </a:r>
          </a:p>
        </p:txBody>
      </p:sp>
      <p:pic>
        <p:nvPicPr>
          <p:cNvPr id="5122" name="Picture 2" descr="C:\Users\user\Desktop\bbfd5b9c-5e25-54a6-97dd-ec78db5a53c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428604"/>
            <a:ext cx="3714756" cy="4457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user\Desktop\1616522103_22-p-nezhnii-fon-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 descr="C:\Users\user\Desktop\1200px-Pioneers_p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5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TextBox 3"/>
          <p:cNvSpPr txBox="1">
            <a:spLocks noChangeArrowheads="1"/>
          </p:cNvSpPr>
          <p:nvPr/>
        </p:nvSpPr>
        <p:spPr bwMode="auto">
          <a:xfrm>
            <a:off x="0" y="228600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Calibri" pitchFamily="34" charset="0"/>
              </a:rPr>
              <a:t>Спасибо за </a:t>
            </a:r>
            <a:r>
              <a:rPr lang="ru-RU" sz="4400" b="1" dirty="0" smtClean="0">
                <a:solidFill>
                  <a:srgbClr val="C00000"/>
                </a:solidFill>
                <a:latin typeface="Calibri" pitchFamily="34" charset="0"/>
              </a:rPr>
              <a:t>игру!</a:t>
            </a:r>
            <a:endParaRPr lang="ru-RU" sz="44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1616522103_22-p-nezhnii-fon-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C:\Users\user\Desktop\1200px-Pioneers_p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5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1"/>
          <p:cNvSpPr>
            <a:spLocks noChangeArrowheads="1"/>
          </p:cNvSpPr>
          <p:nvPr/>
        </p:nvSpPr>
        <p:spPr bwMode="auto">
          <a:xfrm>
            <a:off x="1143000" y="357188"/>
            <a:ext cx="80010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ea typeface="Calibri" pitchFamily="34" charset="0"/>
                <a:cs typeface="Times New Roman" pitchFamily="18" charset="0"/>
              </a:rPr>
              <a:t>9.</a:t>
            </a:r>
            <a:r>
              <a:rPr lang="ru-RU" sz="2800">
                <a:ea typeface="Calibri" pitchFamily="34" charset="0"/>
                <a:cs typeface="Times New Roman" pitchFamily="18" charset="0"/>
              </a:rPr>
              <a:t> Опера Шарля Гуно по одноименной драме Гете, из которой была взята музыка для пионерского гимна «Взвейтесь кострами, синие ночи»; марш «Хор солдат» был обработан и приспособлен для пионерского горна.</a:t>
            </a:r>
            <a:endParaRPr lang="ru-RU" sz="2800">
              <a:ea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500833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Составитель кроссворда: Е.И. Ищенко, автор презентации: Т.Б. Шумилова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1616522103_22-p-nezhnii-fon-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C:\Users\user\Desktop\1200px-Pioneers_p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5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1357313" y="642938"/>
            <a:ext cx="3833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ea typeface="Calibri" pitchFamily="34" charset="0"/>
                <a:cs typeface="Times New Roman" pitchFamily="18" charset="0"/>
              </a:rPr>
              <a:t>9. Фауст</a:t>
            </a:r>
            <a:r>
              <a:rPr lang="ru-RU" sz="2800">
                <a:ea typeface="Calibri" pitchFamily="34" charset="0"/>
                <a:cs typeface="Times New Roman" pitchFamily="18" charset="0"/>
              </a:rPr>
              <a:t> 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197" name="Picture 1" descr="C:\Users\user\Desktop\пионерия\пионерия Кроссворд\пионерия Кроссворд\9_фауст_отве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38" y="2000250"/>
            <a:ext cx="5357812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6429395"/>
            <a:ext cx="9144000" cy="369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Составитель кроссворда: Е.И. Ищенко, автор презентации: Т.Б. Шумилова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1616522103_22-p-nezhnii-fon-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C:\Users\user\Desktop\1200px-Pioneers_p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5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928688" y="1285875"/>
            <a:ext cx="785812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ea typeface="Calibri" pitchFamily="34" charset="0"/>
                <a:cs typeface="Times New Roman" pitchFamily="18" charset="0"/>
              </a:rPr>
              <a:t>10.</a:t>
            </a:r>
            <a:r>
              <a:rPr lang="ru-RU" sz="2800">
                <a:ea typeface="Calibri" pitchFamily="34" charset="0"/>
                <a:cs typeface="Times New Roman" pitchFamily="18" charset="0"/>
              </a:rPr>
              <a:t> Вид городского транспорта в Москве, одна из станций которого была открыта</a:t>
            </a:r>
          </a:p>
          <a:p>
            <a:r>
              <a:rPr lang="ru-RU" sz="2800">
                <a:ea typeface="Calibri" pitchFamily="34" charset="0"/>
                <a:cs typeface="Times New Roman" pitchFamily="18" charset="0"/>
              </a:rPr>
              <a:t> 13 октября 1961 года и получила название «Пионерская» в честь Всесоюзной пионерской организации имени</a:t>
            </a:r>
          </a:p>
          <a:p>
            <a:r>
              <a:rPr lang="ru-RU" sz="2800">
                <a:ea typeface="Calibri" pitchFamily="34" charset="0"/>
                <a:cs typeface="Times New Roman" pitchFamily="18" charset="0"/>
              </a:rPr>
              <a:t> В. И. Ленина; в честь в честь 60-летия организации так же была названа станция, открытая в 1982 году в Ленинграде.</a:t>
            </a:r>
            <a:endParaRPr lang="ru-RU" sz="2800">
              <a:ea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29395"/>
            <a:ext cx="9144000" cy="369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Составитель кроссворда: Е.И. Ищенко, автор презентации: Т.Б. Шумилова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1616522103_22-p-nezhnii-fon-2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C:\Users\user\Desktop\1200px-Pioneers_p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953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1500188" y="642938"/>
            <a:ext cx="3776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ea typeface="Calibri" pitchFamily="34" charset="0"/>
                <a:cs typeface="Times New Roman" pitchFamily="18" charset="0"/>
              </a:rPr>
              <a:t>10. Метро</a:t>
            </a:r>
            <a:r>
              <a:rPr lang="ru-RU" sz="2800">
                <a:ea typeface="Calibri" pitchFamily="34" charset="0"/>
                <a:cs typeface="Times New Roman" pitchFamily="18" charset="0"/>
              </a:rPr>
              <a:t> 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45" name="Picture 1"/>
          <p:cNvPicPr>
            <a:picLocks noChangeAspect="1" noChangeArrowheads="1"/>
          </p:cNvPicPr>
          <p:nvPr/>
        </p:nvPicPr>
        <p:blipFill>
          <a:blip r:embed="rId4"/>
          <a:srcRect b="6358"/>
          <a:stretch>
            <a:fillRect/>
          </a:stretch>
        </p:blipFill>
        <p:spPr bwMode="auto">
          <a:xfrm>
            <a:off x="500063" y="1500188"/>
            <a:ext cx="812800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6500834"/>
            <a:ext cx="8929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Составитель кроссворда: Е.И. Ищенко, автор презентации: Т.Б. Шумилова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1390</Words>
  <Application>Microsoft Office PowerPoint</Application>
  <PresentationFormat>Экран (4:3)</PresentationFormat>
  <Paragraphs>136</Paragraphs>
  <Slides>58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62</cp:revision>
  <dcterms:created xsi:type="dcterms:W3CDTF">2022-05-04T10:51:54Z</dcterms:created>
  <dcterms:modified xsi:type="dcterms:W3CDTF">2022-05-16T19:13:03Z</dcterms:modified>
</cp:coreProperties>
</file>