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9144000" cy="6858000" type="screen4x3"/>
  <p:notesSz cx="7105650" cy="102362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91406-4D46-4AE0-9A1D-39FADE24601E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D949B-19AE-44C8-9417-AF5121D4C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C33C-CCB6-4DC3-AA66-06F207E9DE07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4910-00A4-45A9-8BCA-4E9C9DA54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528D-9766-437C-A2FC-79C7F0D964EF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3C81E-F16D-4DA3-B9A3-077779877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4C786-A383-42F6-B944-F29FE9B52DE6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C51D-BEC4-448D-9BCE-24499B1B5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2D7D3-DA47-410F-8354-43D256B0D2D3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3682-85F5-4A61-A739-EAB0B2F32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A549-49DD-47BD-BA88-D0D3E3D0A236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526B0-E516-4FFC-A4F4-671A12704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D7797-DC95-4896-B3F9-1444E4078414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74D84-004A-4FB8-ABDE-9FC078AC6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1725-2BDF-4739-86D4-D8C6A78EE11B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EB834-8275-400B-9ABD-CAA5AC3A5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B670-B383-4F57-A64B-71169243C612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0B7F-9BFE-42BB-AC69-BB4839147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0F94-26EE-4451-BED8-C94B2A1088CB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477DF-5F28-4AAB-A5B9-B0221C2EB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CAE6E-602F-4B4B-878A-F83C2BBDECEE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2A63F-C746-4708-8CA8-106188696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70C1B8-EC17-434E-93D0-84D29CA0EF9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8D7881-EADD-44B5-843D-CF4C97441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russia39.ru/geo/geo.php?id=99" TargetMode="Externa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ndex.ru/search/?text=%D0%9B%D0%BE%D0%BD%D0%B3%D0%B2%D1%83%D0%B4%20%D0%BE%D1%81%D1%82%D1%80%D0%BE%D0%B2%20%D0%A1%D0%B2%D1%8F%D1%82%D0%BE%D0%B9%20%D0%95%D0%BB%D0%B5%D0%BD%D1%8B&amp;family=yes&amp;lr=20149&amp;noreask=1&amp;ento=0oCglydXc5NjQ0MTIYAkIh0J3QsNC_0L7Qu9C10L7QvSDQkdC-0L3QsNC_0LDRgNGCDUxxQ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285875"/>
            <a:ext cx="9144000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Pragmatica HW" pitchFamily="2" charset="0"/>
                <a:cs typeface="+mn-cs"/>
              </a:rPr>
              <a:t>Кроссворд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a_BremenNr" pitchFamily="82" charset="-52"/>
                <a:cs typeface="+mn-cs"/>
              </a:rPr>
              <a:t>О Калининградской области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000231" y="4929198"/>
            <a:ext cx="70009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alibri" pitchFamily="34" charset="0"/>
              </a:rPr>
              <a:t>Автор кроссворда: </a:t>
            </a: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Екатерина </a:t>
            </a: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Ищенко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Автор презентации </a:t>
            </a: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Татьяна Шумилова</a:t>
            </a:r>
            <a:endParaRPr lang="ru-RU" sz="28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357188" y="1214438"/>
            <a:ext cx="8572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13. Страна, под юрисдикцию которой перешла Пруссия после Семилетней войны.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214313" y="214313"/>
            <a:ext cx="5116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13. Россия.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428625" y="1143000"/>
            <a:ext cx="29289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Восточная Пруссия в составе Российской империи 1758 – 1762.</a:t>
            </a:r>
          </a:p>
          <a:p>
            <a:r>
              <a:rPr lang="ru-RU" sz="2000" dirty="0">
                <a:latin typeface="Calibri" pitchFamily="34" charset="0"/>
              </a:rPr>
              <a:t>После взятия Кенигсберга русскими войсками в ходе Семилетней войны население Восточной Пруссии присягнуло на верность Елизавете Петровне. </a:t>
            </a:r>
          </a:p>
        </p:txBody>
      </p:sp>
      <p:pic>
        <p:nvPicPr>
          <p:cNvPr id="12293" name="Picture 1" descr="C:\Users\user\Desktop\img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928688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642938" y="785813"/>
            <a:ext cx="81438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14. Советский писатель и поэт, в сентябре 1947 года премьерой спектакля по его пьесе «Парень из нашего города» открыл свой первый сезон Областной драматический театр.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357188" y="500063"/>
            <a:ext cx="3357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14. Симонов.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40" name="Picture 1" descr="C:\Users\user\Desktop\DvGBI6WXQAEpift.jpg large.jpg"/>
          <p:cNvPicPr>
            <a:picLocks noChangeAspect="1" noChangeArrowheads="1"/>
          </p:cNvPicPr>
          <p:nvPr/>
        </p:nvPicPr>
        <p:blipFill>
          <a:blip r:embed="rId3"/>
          <a:srcRect l="11749" r="14000"/>
          <a:stretch>
            <a:fillRect/>
          </a:stretch>
        </p:blipFill>
        <p:spPr bwMode="auto">
          <a:xfrm>
            <a:off x="4643438" y="214313"/>
            <a:ext cx="3090862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4143375" y="4235450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Русский советский прозаик, поэт, драматург и киносценарист. Общественный деятель, журналист, военный корреспондент. Герой Социалистического Труда. Лауреат Ленинской и шести Сталинских премий. 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4786313" y="3500438"/>
            <a:ext cx="314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1815 - 1979</a:t>
            </a:r>
            <a:endParaRPr lang="ru-RU">
              <a:latin typeface="Calibri" pitchFamily="34" charset="0"/>
            </a:endParaRPr>
          </a:p>
        </p:txBody>
      </p:sp>
      <p:pic>
        <p:nvPicPr>
          <p:cNvPr id="14343" name="Picture 2" descr="C:\Users\user\Desktop\a_ignore_q_80_w_1000_c_limit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14643">
            <a:off x="571500" y="1928813"/>
            <a:ext cx="30480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4572000" y="3214688"/>
            <a:ext cx="321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libri" pitchFamily="34" charset="0"/>
              </a:rPr>
              <a:t>Константин Симонов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642938" y="1428750"/>
            <a:ext cx="8143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15. Один из самых старых замков Пруссии на берегу Калининградского залива (нем. Frisches Haff).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500063" y="428625"/>
            <a:ext cx="4824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15. </a:t>
            </a:r>
            <a:r>
              <a:rPr lang="ru-RU" sz="36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Бальга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88" name="Picture 1" descr="C:\Users\user\Desktop\336832_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785813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3063875"/>
          <a:ext cx="6096000" cy="73152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394" name="TextBox 5"/>
          <p:cNvSpPr txBox="1">
            <a:spLocks noChangeArrowheads="1"/>
          </p:cNvSpPr>
          <p:nvPr/>
        </p:nvSpPr>
        <p:spPr bwMode="auto">
          <a:xfrm>
            <a:off x="5214938" y="5643563"/>
            <a:ext cx="25574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Calibri" pitchFamily="34" charset="0"/>
              </a:rPr>
              <a:t>Дата основания : 1250 г.</a:t>
            </a:r>
          </a:p>
          <a:p>
            <a:r>
              <a:rPr lang="ru-RU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Мамоново</a:t>
            </a:r>
            <a:r>
              <a:rPr lang="ru-RU" dirty="0">
                <a:latin typeface="Calibri" pitchFamily="34" charset="0"/>
              </a:rPr>
              <a:t>, п. Весёлое)</a:t>
            </a:r>
          </a:p>
        </p:txBody>
      </p:sp>
      <p:sp>
        <p:nvSpPr>
          <p:cNvPr id="16395" name="Прямоугольник 6"/>
          <p:cNvSpPr>
            <a:spLocks noChangeArrowheads="1"/>
          </p:cNvSpPr>
          <p:nvPr/>
        </p:nvSpPr>
        <p:spPr bwMode="auto">
          <a:xfrm>
            <a:off x="214313" y="1143000"/>
            <a:ext cx="4643437" cy="52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50" dirty="0" smtClean="0"/>
              <a:t>Крепость, построенная по всем правилам военной науки, была прекрасным оборонительным сооружением, однако деревянные постройки крепости не раз горели после набегов. В  1250 году в строительстве использовался полевой камень и обожжённый кирпич. Во время шведской войны 1620 года король Густав Адольф использовал </a:t>
            </a:r>
            <a:r>
              <a:rPr lang="ru-RU" sz="1750" dirty="0" err="1" smtClean="0"/>
              <a:t>Бальгу</a:t>
            </a:r>
            <a:r>
              <a:rPr lang="ru-RU" sz="1750" dirty="0" smtClean="0"/>
              <a:t> как свою базу. Позже в одном из помещений крепости был открыт трактир, а башня служила маяком. </a:t>
            </a:r>
          </a:p>
          <a:p>
            <a:r>
              <a:rPr lang="ru-RU" sz="1750" dirty="0" smtClean="0"/>
              <a:t>В 1701 году Фридрих I приказал употребить камень </a:t>
            </a:r>
            <a:r>
              <a:rPr lang="ru-RU" sz="1750" dirty="0" err="1" smtClean="0"/>
              <a:t>Бальги</a:t>
            </a:r>
            <a:r>
              <a:rPr lang="ru-RU" sz="1750" dirty="0" smtClean="0"/>
              <a:t> для строительства крепости в </a:t>
            </a:r>
            <a:r>
              <a:rPr lang="ru-RU" sz="1750" dirty="0" err="1" smtClean="0"/>
              <a:t>Пиллау</a:t>
            </a:r>
            <a:r>
              <a:rPr lang="ru-RU" sz="1750" dirty="0" smtClean="0"/>
              <a:t>, после чего крепость фактически была превращена в каменоломню. </a:t>
            </a:r>
          </a:p>
          <a:p>
            <a:r>
              <a:rPr lang="ru-RU" sz="1750" dirty="0" smtClean="0"/>
              <a:t>До наших дней сохранились только руины </a:t>
            </a:r>
            <a:r>
              <a:rPr lang="ru-RU" sz="1750" dirty="0" err="1" smtClean="0"/>
              <a:t>форбурга</a:t>
            </a:r>
            <a:r>
              <a:rPr lang="ru-RU" sz="1750" dirty="0" smtClean="0"/>
              <a:t> и замковой Никольской кирхи. </a:t>
            </a:r>
            <a:endParaRPr lang="ru-RU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571500" y="1143000"/>
            <a:ext cx="835818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18. Калининградский писатель, его книга «Мы шли под грохот канонады» под названием «900 дней в осаде» вышла в Японии и вошла там в число трех лучших книг 1982 года.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500063" y="357188"/>
            <a:ext cx="3071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18. Иванов.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6" name="Picture 1" descr="C:\Users\user\Desktop\ivanov-yurii-nikolaevi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500063"/>
            <a:ext cx="25400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929313" y="4357688"/>
            <a:ext cx="2547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libri" pitchFamily="34" charset="0"/>
              </a:rPr>
              <a:t>Юрий Иванов</a:t>
            </a:r>
          </a:p>
          <a:p>
            <a:pPr algn="ctr"/>
            <a:r>
              <a:rPr lang="ru-RU" dirty="0">
                <a:latin typeface="Calibri" pitchFamily="34" charset="0"/>
              </a:rPr>
              <a:t>(1928 – 1994гг.)</a:t>
            </a:r>
          </a:p>
        </p:txBody>
      </p:sp>
      <p:sp>
        <p:nvSpPr>
          <p:cNvPr id="18438" name="Прямоугольник 7"/>
          <p:cNvSpPr>
            <a:spLocks noChangeArrowheads="1"/>
          </p:cNvSpPr>
          <p:nvPr/>
        </p:nvSpPr>
        <p:spPr bwMode="auto">
          <a:xfrm>
            <a:off x="5357813" y="5143500"/>
            <a:ext cx="328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Учёный-океанолог, писатель, член Союза писателей СССР с 1966 года, общественный деятель.</a:t>
            </a:r>
          </a:p>
        </p:txBody>
      </p:sp>
      <p:pic>
        <p:nvPicPr>
          <p:cNvPr id="34818" name="Picture 2" descr="C:\Users\user\Desktop\10032452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1428750"/>
            <a:ext cx="3390900" cy="44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357188" y="928688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19. Специализированное учреждение Организации Объединённых Наций по вопросам образования, науки и культуры, в его список объектов Всемирного наследия с 2000 года входит Куршская коса.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857250" y="785813"/>
            <a:ext cx="4506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19. Юнеско.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571500" y="1643063"/>
            <a:ext cx="364331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В Список ЮНЕСКО Куршская коса вошла не по природной, и не по культурно-природной номинации (хотя такие рекомендации высказывались), а по номинации культурного наследия, а точнее – как уникальный культурный ландшафт.</a:t>
            </a:r>
          </a:p>
        </p:txBody>
      </p:sp>
      <p:pic>
        <p:nvPicPr>
          <p:cNvPr id="20485" name="Picture 1" descr="C:\Users\user\Desktop\2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714500"/>
            <a:ext cx="4322762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785813" y="0"/>
            <a:ext cx="80010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800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3600">
                <a:ea typeface="Calibri" pitchFamily="34" charset="0"/>
                <a:cs typeface="Times New Roman" pitchFamily="18" charset="0"/>
              </a:rPr>
              <a:t>По горизонтали:</a:t>
            </a:r>
          </a:p>
          <a:p>
            <a:endParaRPr lang="ru-RU" sz="3600" b="1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5. 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Популярный певец, родился в Гусеве, окончил Калининградское высшее инженерно-морское училище,  его песня «Балтийский берег» звучит на вокзале Калининграда по прибытии поездов.</a:t>
            </a:r>
            <a:r>
              <a:rPr lang="ru-RU" sz="3600">
                <a:ea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357188" y="107156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22. Проходная рыба, в Калининградской области входит на нерест в реки Неман, Преголю, Прохладную.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928688" y="285750"/>
            <a:ext cx="4410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22. Лосось.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2" name="Picture 1" descr="C:\Users\user\Desktop\gallery_11838_18_426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785938"/>
            <a:ext cx="55260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714375" y="1000125"/>
            <a:ext cx="84296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dirty="0">
                <a:ea typeface="Calibri" pitchFamily="34" charset="0"/>
                <a:cs typeface="Times New Roman" pitchFamily="18" charset="0"/>
              </a:rPr>
              <a:t>23. Вид рыбных консервов, выпускаемых </a:t>
            </a:r>
            <a:r>
              <a:rPr lang="ru-RU" sz="3600" dirty="0" err="1">
                <a:ea typeface="Calibri" pitchFamily="34" charset="0"/>
                <a:cs typeface="Times New Roman" pitchFamily="18" charset="0"/>
              </a:rPr>
              <a:t>Мамоновским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рыбоконсервным комбинатом, кстати, в </a:t>
            </a:r>
            <a:r>
              <a:rPr lang="ru-RU" sz="3600" dirty="0" err="1">
                <a:ea typeface="Calibri" pitchFamily="34" charset="0"/>
                <a:cs typeface="Times New Roman" pitchFamily="18" charset="0"/>
              </a:rPr>
              <a:t>Мамоново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есть памятник этим консервам.</a:t>
            </a:r>
            <a:endParaRPr lang="ru-RU" sz="3600" dirty="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285750" y="214313"/>
            <a:ext cx="5114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23. Шпроты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0" name="Picture 1" descr="C:\Users\user\Desktop\XXL.jpg"/>
          <p:cNvPicPr>
            <a:picLocks noChangeAspect="1" noChangeArrowheads="1"/>
          </p:cNvPicPr>
          <p:nvPr/>
        </p:nvPicPr>
        <p:blipFill>
          <a:blip r:embed="rId3"/>
          <a:srcRect l="26929" r="31323" b="13763"/>
          <a:stretch>
            <a:fillRect/>
          </a:stretch>
        </p:blipFill>
        <p:spPr bwMode="auto">
          <a:xfrm>
            <a:off x="4286250" y="500063"/>
            <a:ext cx="42862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C:\Users\user\Desktop\Shproti.jpg"/>
          <p:cNvPicPr>
            <a:picLocks noChangeAspect="1" noChangeArrowheads="1"/>
          </p:cNvPicPr>
          <p:nvPr/>
        </p:nvPicPr>
        <p:blipFill>
          <a:blip r:embed="rId4"/>
          <a:srcRect l="4062" r="21875"/>
          <a:stretch>
            <a:fillRect/>
          </a:stretch>
        </p:blipFill>
        <p:spPr bwMode="auto">
          <a:xfrm>
            <a:off x="571500" y="1143000"/>
            <a:ext cx="42862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Прямоугольник 5"/>
          <p:cNvSpPr>
            <a:spLocks noChangeArrowheads="1"/>
          </p:cNvSpPr>
          <p:nvPr/>
        </p:nvSpPr>
        <p:spPr bwMode="auto">
          <a:xfrm>
            <a:off x="214313" y="5072063"/>
            <a:ext cx="4286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Памятник шпротам открыт в </a:t>
            </a:r>
            <a:r>
              <a:rPr lang="ru-RU" sz="2000" dirty="0">
                <a:latin typeface="Calibri" pitchFamily="34" charset="0"/>
                <a:hlinkClick r:id="rId5"/>
              </a:rPr>
              <a:t>Мамонове</a:t>
            </a:r>
            <a:r>
              <a:rPr lang="ru-RU" sz="2000" dirty="0">
                <a:latin typeface="Calibri" pitchFamily="34" charset="0"/>
              </a:rPr>
              <a:t> 19 июля 2008 года.</a:t>
            </a:r>
          </a:p>
          <a:p>
            <a:r>
              <a:rPr lang="ru-RU" sz="2000" dirty="0">
                <a:latin typeface="Calibri" pitchFamily="34" charset="0"/>
              </a:rPr>
              <a:t> Автор идеи памятника - О.В. Шлык, скульптор - А.Ф. Мороз, </a:t>
            </a:r>
          </a:p>
          <a:p>
            <a:r>
              <a:rPr lang="ru-RU" sz="2000" dirty="0">
                <a:latin typeface="Calibri" pitchFamily="34" charset="0"/>
              </a:rPr>
              <a:t>спонсор - К.В. Суслов.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642938" y="1643063"/>
            <a:ext cx="8215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28. Статус городов Светлогорск, Зеленоградск и Пионерский.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714375" y="357188"/>
            <a:ext cx="4595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28. Курорт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28" name="Picture 1" descr="C:\Users\user\Desktop\1584407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214438"/>
            <a:ext cx="416718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C:\Users\user\Desktop\img.ph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50"/>
            <a:ext cx="42386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 descr="C:\Users\user\Desktop\pionersky_waterfront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3500438"/>
            <a:ext cx="44767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571500" y="3500438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Зеленоградск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5786438" y="2928938"/>
            <a:ext cx="2019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Светлогорск</a:t>
            </a:r>
            <a:endParaRPr lang="ru-RU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4286250" y="600075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Calibri" pitchFamily="34" charset="0"/>
              </a:rPr>
              <a:t>Пионерский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571500" y="1143000"/>
            <a:ext cx="82153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29. Раненое в ходе боев в 1945 году в зоопарке Кенигсберга животное по кличке Ганс, отчет о лечении которого, составленный зоотехником Полонским, сохранился в Калининградском архиве.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428625" y="285750"/>
            <a:ext cx="4949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29. Бегемот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6" name="Picture 1" descr="C:\Users\user\Desktop\2.07.1_Бегемот_Ган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071563"/>
            <a:ext cx="6786562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Прямоугольник 5"/>
          <p:cNvSpPr>
            <a:spLocks noChangeArrowheads="1"/>
          </p:cNvSpPr>
          <p:nvPr/>
        </p:nvSpPr>
        <p:spPr bwMode="auto">
          <a:xfrm>
            <a:off x="1071563" y="5691188"/>
            <a:ext cx="7643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libri" pitchFamily="34" charset="0"/>
              </a:rPr>
              <a:t>Зоотехник Полонский на бегемоте </a:t>
            </a:r>
            <a:r>
              <a:rPr lang="ru-RU" dirty="0" err="1">
                <a:latin typeface="Calibri" pitchFamily="34" charset="0"/>
              </a:rPr>
              <a:t>Гансе</a:t>
            </a:r>
            <a:r>
              <a:rPr lang="ru-RU" dirty="0">
                <a:latin typeface="Calibri" pitchFamily="34" charset="0"/>
              </a:rPr>
              <a:t>.</a:t>
            </a:r>
          </a:p>
          <a:p>
            <a:pPr algn="ctr"/>
            <a:r>
              <a:rPr lang="ru-RU" dirty="0">
                <a:latin typeface="Calibri" pitchFamily="34" charset="0"/>
              </a:rPr>
              <a:t> Фото из архива Калининградского зоопарка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500063" y="928688"/>
            <a:ext cx="8643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30. Балтийский самоцвет, более 90% разведанных мировых его запасов находится на территории Калининградской области.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571500" y="357188"/>
            <a:ext cx="2857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30. Янтарь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85813" y="1357313"/>
            <a:ext cx="652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Янтарь  - окаменевшая смола древних хвойных деревьев.</a:t>
            </a:r>
          </a:p>
        </p:txBody>
      </p:sp>
      <p:pic>
        <p:nvPicPr>
          <p:cNvPr id="30725" name="Picture 1" descr="C:\Users\user\Desktop\Amber.insect.800pix.0502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857375"/>
            <a:ext cx="50895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 descr="C:\Users\user\Desktop\27753-1_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3500438"/>
            <a:ext cx="4786313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642938" y="642938"/>
            <a:ext cx="4822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5. </a:t>
            </a:r>
            <a:r>
              <a:rPr lang="ru-RU" sz="36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Газманов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100" name="Picture 1" descr="C:\Users\user\Desktop\gazmanov_oleg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642938"/>
            <a:ext cx="3662363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571500" y="1571625"/>
            <a:ext cx="364331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Советский и российский эстрадный певец, композитор, поэт, актёр, продюсер. Заслуженный артист Российской Федерации. Народный артист Российской Федерации. </a:t>
            </a:r>
          </a:p>
          <a:p>
            <a:r>
              <a:rPr lang="ru-RU" sz="2000" b="1" dirty="0">
                <a:latin typeface="Calibri" pitchFamily="34" charset="0"/>
              </a:rPr>
              <a:t>Родился: </a:t>
            </a:r>
            <a:r>
              <a:rPr lang="ru-RU" sz="2000" dirty="0">
                <a:latin typeface="Calibri" pitchFamily="34" charset="0"/>
              </a:rPr>
              <a:t>22 июля 1951 г. (68 лет), </a:t>
            </a:r>
            <a:r>
              <a:rPr lang="ru-RU" sz="2000" dirty="0" smtClean="0">
                <a:latin typeface="Calibri" pitchFamily="34" charset="0"/>
              </a:rPr>
              <a:t>Гусев</a:t>
            </a:r>
            <a:r>
              <a:rPr lang="ru-RU" dirty="0" smtClean="0"/>
              <a:t>,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Калининградская область, РСФСР, СССР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714375" y="857250"/>
            <a:ext cx="84296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33.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Производственное объединение переселенцев для коллективного ведения сельского хозяйства, такие объединения стали создаваться в Калининградской области в 1946 году. 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642938" y="285750"/>
            <a:ext cx="4613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33. Колхоз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2" name="Picture 1" descr="C:\Users\user\Desktop\c2OwkNaYEz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04018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 descr="C:\Users\user\Desktop\s1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214313"/>
            <a:ext cx="46418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C:\Users\user\Desktop\cer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3571875"/>
            <a:ext cx="47148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428625" y="928688"/>
            <a:ext cx="87153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34. Космонавт, именем которого названо научно-исследовательское судно Роскосмоса с 2001 года находящееся в Музее Мирового океана в Калининграде.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500063" y="357188"/>
            <a:ext cx="48402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34. Пацаев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0" name="Picture 1" descr="C:\Users\user\Desktop\0_S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14313"/>
            <a:ext cx="2714625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Прямоугольник 4"/>
          <p:cNvSpPr>
            <a:spLocks noChangeArrowheads="1"/>
          </p:cNvSpPr>
          <p:nvPr/>
        </p:nvSpPr>
        <p:spPr bwMode="auto">
          <a:xfrm>
            <a:off x="285750" y="1214438"/>
            <a:ext cx="48577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Виктор Иванович </a:t>
            </a:r>
            <a:r>
              <a:rPr lang="ru-RU" sz="2000" b="1" dirty="0" err="1">
                <a:latin typeface="Calibri" pitchFamily="34" charset="0"/>
              </a:rPr>
              <a:t>Пацаев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ru-RU" sz="2000" b="1" dirty="0">
                <a:latin typeface="Calibri" pitchFamily="34" charset="0"/>
              </a:rPr>
              <a:t>(1933 – 1971)</a:t>
            </a:r>
          </a:p>
          <a:p>
            <a:r>
              <a:rPr lang="ru-RU" sz="2000" b="1" dirty="0">
                <a:latin typeface="Calibri" pitchFamily="34" charset="0"/>
              </a:rPr>
              <a:t>Летчик –космонавт СССР, Герой Советского Союза (посмертно)</a:t>
            </a:r>
            <a:r>
              <a:rPr lang="ru-RU" sz="2000" dirty="0">
                <a:latin typeface="Calibri" pitchFamily="34" charset="0"/>
              </a:rPr>
              <a:t> </a:t>
            </a:r>
          </a:p>
          <a:p>
            <a:r>
              <a:rPr lang="ru-RU" sz="2000" dirty="0">
                <a:latin typeface="Calibri" pitchFamily="34" charset="0"/>
              </a:rPr>
              <a:t> Первый астроном в мире, работавший за </a:t>
            </a:r>
            <a:r>
              <a:rPr lang="ru-RU" sz="2000" dirty="0" smtClean="0">
                <a:latin typeface="Calibri" pitchFamily="34" charset="0"/>
              </a:rPr>
              <a:t>пределами земной атмосферы. 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34822" name="Picture 2" descr="C:\Users\user\Desktop\1024px-Kaliningrad_05-2017_img59_Ocean_Museu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000500"/>
            <a:ext cx="44450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Прямоугольник 6"/>
          <p:cNvSpPr>
            <a:spLocks noChangeArrowheads="1"/>
          </p:cNvSpPr>
          <p:nvPr/>
        </p:nvSpPr>
        <p:spPr bwMode="auto">
          <a:xfrm>
            <a:off x="4857750" y="4000500"/>
            <a:ext cx="4286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Судьба Виктора Ивановича трагична. Родился он 19 июня 1933 года в Казахстане, в городе Актюбинске. В 1948 году семья с 15-летним Виктором переехала в город Нестеров (Калининградская область).</a:t>
            </a:r>
          </a:p>
          <a:p>
            <a:r>
              <a:rPr lang="ru-RU" dirty="0">
                <a:latin typeface="Calibri" pitchFamily="34" charset="0"/>
              </a:rPr>
              <a:t>После разгерметизации спускаемого аппарата при посадке в 1971 году Виктор Иванович, а также его экипаж: Волков и Добровольский погибли.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571500" y="928688"/>
            <a:ext cx="85725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35. 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Народный художник России, скульптор, автор памятника Барклаю де Толли в Черняховске, памятника «Штыковая атака» в Гусеве и других памятников и мемориальных досок в Калининградской области.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428625" y="500063"/>
            <a:ext cx="4992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35. Суровцев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6868" name="Picture 1" descr="C:\Users\user\Desktop\c7f926e750a417d6e7397bebcf37c1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5715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Прямоугольник 6"/>
          <p:cNvSpPr>
            <a:spLocks noChangeArrowheads="1"/>
          </p:cNvSpPr>
          <p:nvPr/>
        </p:nvSpPr>
        <p:spPr bwMode="auto">
          <a:xfrm>
            <a:off x="4214813" y="3571875"/>
            <a:ext cx="45005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Суровцев Владимир Александрович</a:t>
            </a:r>
          </a:p>
          <a:p>
            <a:r>
              <a:rPr lang="ru-RU" sz="2000" b="1" dirty="0">
                <a:latin typeface="Calibri" pitchFamily="34" charset="0"/>
              </a:rPr>
              <a:t>Скульптор. Народный художник России.</a:t>
            </a:r>
          </a:p>
          <a:p>
            <a:r>
              <a:rPr lang="ru-RU" sz="2000" b="1" dirty="0">
                <a:latin typeface="Calibri" pitchFamily="34" charset="0"/>
              </a:rPr>
              <a:t>Почетный гражданин города Черняховска</a:t>
            </a:r>
          </a:p>
        </p:txBody>
      </p:sp>
      <p:sp>
        <p:nvSpPr>
          <p:cNvPr id="36870" name="Прямоугольник 7"/>
          <p:cNvSpPr>
            <a:spLocks noChangeArrowheads="1"/>
          </p:cNvSpPr>
          <p:nvPr/>
        </p:nvSpPr>
        <p:spPr bwMode="auto">
          <a:xfrm>
            <a:off x="4286250" y="5413375"/>
            <a:ext cx="48577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Его работы находятся в 22 странах мира. </a:t>
            </a:r>
          </a:p>
        </p:txBody>
      </p:sp>
      <p:pic>
        <p:nvPicPr>
          <p:cNvPr id="36871" name="Picture 3" descr="C:\Users\user\Desktop\7A8181A070BD-8.jpg"/>
          <p:cNvPicPr>
            <a:picLocks noChangeAspect="1" noChangeArrowheads="1"/>
          </p:cNvPicPr>
          <p:nvPr/>
        </p:nvPicPr>
        <p:blipFill>
          <a:blip r:embed="rId4"/>
          <a:srcRect l="14642" r="17857" b="8571"/>
          <a:stretch>
            <a:fillRect/>
          </a:stretch>
        </p:blipFill>
        <p:spPr bwMode="auto">
          <a:xfrm>
            <a:off x="428625" y="1143000"/>
            <a:ext cx="28829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4" descr="C:\Users\user\Desktop\1413122848.jpg"/>
          <p:cNvPicPr>
            <a:picLocks noChangeAspect="1" noChangeArrowheads="1"/>
          </p:cNvPicPr>
          <p:nvPr/>
        </p:nvPicPr>
        <p:blipFill>
          <a:blip r:embed="rId5"/>
          <a:srcRect l="15942" r="18140" b="8984"/>
          <a:stretch>
            <a:fillRect/>
          </a:stretch>
        </p:blipFill>
        <p:spPr bwMode="auto">
          <a:xfrm>
            <a:off x="1857375" y="2857500"/>
            <a:ext cx="228600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5" descr="C:\Users\user\Desktop\1412680587.jpg"/>
          <p:cNvPicPr>
            <a:picLocks noChangeAspect="1" noChangeArrowheads="1"/>
          </p:cNvPicPr>
          <p:nvPr/>
        </p:nvPicPr>
        <p:blipFill>
          <a:blip r:embed="rId6"/>
          <a:srcRect l="14999" t="9218" r="19374" b="24687"/>
          <a:stretch>
            <a:fillRect/>
          </a:stretch>
        </p:blipFill>
        <p:spPr bwMode="auto">
          <a:xfrm>
            <a:off x="642938" y="4357688"/>
            <a:ext cx="17145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714375" y="1571625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36. 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Самый западный город Калининградской области и России.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714375" y="642938"/>
            <a:ext cx="4684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36. Балтийск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7" name="Picture 2" descr="C:\Users\user\Desktop\DSC_0642.jpg"/>
          <p:cNvPicPr>
            <a:picLocks noChangeAspect="1" noChangeArrowheads="1"/>
          </p:cNvPicPr>
          <p:nvPr/>
        </p:nvPicPr>
        <p:blipFill>
          <a:blip r:embed="rId3"/>
          <a:srcRect b="5659"/>
          <a:stretch>
            <a:fillRect/>
          </a:stretch>
        </p:blipFill>
        <p:spPr bwMode="auto">
          <a:xfrm>
            <a:off x="285750" y="2643188"/>
            <a:ext cx="61341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" descr="C:\Users\user\Desktop\63fd619s-1920.jpg"/>
          <p:cNvPicPr>
            <a:picLocks noChangeAspect="1" noChangeArrowheads="1"/>
          </p:cNvPicPr>
          <p:nvPr/>
        </p:nvPicPr>
        <p:blipFill>
          <a:blip r:embed="rId4"/>
          <a:srcRect l="17999" r="15623" b="8499"/>
          <a:stretch>
            <a:fillRect/>
          </a:stretch>
        </p:blipFill>
        <p:spPr bwMode="auto">
          <a:xfrm>
            <a:off x="5343525" y="285750"/>
            <a:ext cx="38004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Прямоугольник 5"/>
          <p:cNvSpPr>
            <a:spLocks noChangeArrowheads="1"/>
          </p:cNvSpPr>
          <p:nvPr/>
        </p:nvSpPr>
        <p:spPr bwMode="auto">
          <a:xfrm>
            <a:off x="214313" y="1643063"/>
            <a:ext cx="542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Балти́йск</a:t>
            </a:r>
            <a:r>
              <a:rPr lang="ru-RU" sz="2000">
                <a:latin typeface="Calibri" pitchFamily="34" charset="0"/>
              </a:rPr>
              <a:t> (до 1946 года — Пилла́у, нем. Pillau)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714375" y="1000125"/>
            <a:ext cx="84296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 b="1">
                <a:ea typeface="Calibri" pitchFamily="34" charset="0"/>
                <a:cs typeface="Times New Roman" pitchFamily="18" charset="0"/>
              </a:rPr>
              <a:t>По вертикали:</a:t>
            </a:r>
          </a:p>
          <a:p>
            <a:endParaRPr lang="ru-RU" sz="3600">
              <a:ea typeface="Calibri" pitchFamily="34" charset="0"/>
            </a:endParaRPr>
          </a:p>
          <a:p>
            <a:pPr eaLnBrk="0" hangingPunct="0"/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Французский император, в начале 1807 года после сражения под Прейсиш-Эйлау и Фридландом посещал захваченный французами Кёнигсберг.</a:t>
            </a:r>
            <a:endParaRPr lang="ru-RU" sz="3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500063" y="428625"/>
            <a:ext cx="4852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1. Наполеон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4" name="Picture 1" descr="C:\Users\user\Desktop\e908hj2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714375" y="1357313"/>
            <a:ext cx="3519488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Прямоугольник 4"/>
          <p:cNvSpPr>
            <a:spLocks noChangeArrowheads="1"/>
          </p:cNvSpPr>
          <p:nvPr/>
        </p:nvSpPr>
        <p:spPr bwMode="auto">
          <a:xfrm>
            <a:off x="4643438" y="1714500"/>
            <a:ext cx="39290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НАПОЛЕОН</a:t>
            </a:r>
            <a:r>
              <a:rPr lang="ru-RU" sz="2000">
                <a:latin typeface="Calibri" pitchFamily="34" charset="0"/>
              </a:rPr>
              <a:t> I</a:t>
            </a:r>
          </a:p>
          <a:p>
            <a:r>
              <a:rPr lang="ru-RU" sz="2000">
                <a:latin typeface="Calibri" pitchFamily="34" charset="0"/>
              </a:rPr>
              <a:t>(</a:t>
            </a:r>
            <a:r>
              <a:rPr lang="ru-RU" sz="2000" b="1">
                <a:latin typeface="Calibri" pitchFamily="34" charset="0"/>
              </a:rPr>
              <a:t>Наполеон</a:t>
            </a:r>
            <a:r>
              <a:rPr lang="ru-RU" sz="2000">
                <a:latin typeface="Calibri" pitchFamily="34" charset="0"/>
              </a:rPr>
              <a:t> </a:t>
            </a:r>
            <a:r>
              <a:rPr lang="ru-RU" sz="2000" b="1">
                <a:latin typeface="Calibri" pitchFamily="34" charset="0"/>
              </a:rPr>
              <a:t>Бонапарт</a:t>
            </a:r>
            <a:r>
              <a:rPr lang="ru-RU" sz="2000">
                <a:latin typeface="Calibri" pitchFamily="34" charset="0"/>
              </a:rPr>
              <a:t>) - французский государственный и военный деятель, император французов (1804-1814, 1815 годы).</a:t>
            </a:r>
          </a:p>
        </p:txBody>
      </p:sp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4429125" y="3878263"/>
            <a:ext cx="4429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ru-RU" b="1"/>
              <a:t>Родился: </a:t>
            </a:r>
            <a:r>
              <a:rPr lang="ru-RU"/>
              <a:t>15 августа 1769 г.</a:t>
            </a:r>
          </a:p>
          <a:p>
            <a:pPr eaLnBrk="0" hangingPunct="0">
              <a:buFontTx/>
              <a:buChar char="•"/>
            </a:pPr>
            <a:r>
              <a:rPr lang="ru-RU" b="1"/>
              <a:t>Умер: </a:t>
            </a:r>
            <a:r>
              <a:rPr lang="ru-RU"/>
              <a:t>5 мая 1821 г. (51 год), </a:t>
            </a:r>
            <a:r>
              <a:rPr lang="ru-RU">
                <a:hlinkClick r:id="rId4"/>
              </a:rPr>
              <a:t>Лонгвуд</a:t>
            </a:r>
            <a:r>
              <a:rPr lang="ru-RU"/>
              <a:t>, Остров Святой Елены, Британская империя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571500" y="928688"/>
            <a:ext cx="80724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6. Как называют бетонную набережную в Светлогорске, где находится знаменитая «Нимфа» - работа известного скульптора Германа Брахерта, кстати, его работы украшали многие здания Кёнигсберга и других городов Восточной Пруссии.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642938" y="1071563"/>
            <a:ext cx="85010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Титул Фридриха II, в результате завоевательной политики которого территория Пруссии почти удвоилась.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500063" y="428625"/>
            <a:ext cx="4716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2. Король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3012" name="Прямоугольник 3"/>
          <p:cNvSpPr>
            <a:spLocks noChangeArrowheads="1"/>
          </p:cNvSpPr>
          <p:nvPr/>
        </p:nvSpPr>
        <p:spPr bwMode="auto">
          <a:xfrm>
            <a:off x="428625" y="2000250"/>
            <a:ext cx="36433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Король Пруссии с 1740 года.</a:t>
            </a:r>
          </a:p>
          <a:p>
            <a:r>
              <a:rPr lang="ru-RU" sz="2000" dirty="0">
                <a:latin typeface="Calibri" pitchFamily="34" charset="0"/>
              </a:rPr>
              <a:t> Яркий представитель просвещённого абсолютизма, основоположник прусско-германской государственности.</a:t>
            </a:r>
          </a:p>
        </p:txBody>
      </p:sp>
      <p:pic>
        <p:nvPicPr>
          <p:cNvPr id="43013" name="Picture 2" descr="C:\Users\user\Desktop\8aaee9eb4167ccb040acb1cd3c6e905e--frederick-the-great-military-uni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357188"/>
            <a:ext cx="46736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642938" y="785813"/>
            <a:ext cx="85010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3.Советский военачальник, адмирал, в годы Великой Отечественной войны бессменно командовал Балтийским флотом. Его именем названы улица в Санкт-Петербурге и набережная в Калининграде.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357188" y="357188"/>
            <a:ext cx="4913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3. Трибуц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5060" name="Прямоугольник 3"/>
          <p:cNvSpPr>
            <a:spLocks noChangeArrowheads="1"/>
          </p:cNvSpPr>
          <p:nvPr/>
        </p:nvSpPr>
        <p:spPr bwMode="auto">
          <a:xfrm>
            <a:off x="4572000" y="1071563"/>
            <a:ext cx="38576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Трибуц Владимир Филиппович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Советский военачальник, командующий Балтийским флотом. Адмирал, доктор исторических наук.</a:t>
            </a:r>
          </a:p>
        </p:txBody>
      </p:sp>
      <p:pic>
        <p:nvPicPr>
          <p:cNvPr id="45061" name="Picture 1" descr="C:\Users\user\Desktop\842277_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285875"/>
            <a:ext cx="28527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1428750" y="5572125"/>
            <a:ext cx="1482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(1900 – 1977)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1"/>
          <p:cNvSpPr>
            <a:spLocks noChangeArrowheads="1"/>
          </p:cNvSpPr>
          <p:nvPr/>
        </p:nvSpPr>
        <p:spPr bwMode="auto">
          <a:xfrm>
            <a:off x="785813" y="642938"/>
            <a:ext cx="83581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4. Автобиографический роман Симпсона, владельца конного завода в Георгенбурге, бывший достаточно популярным в Германии, его действие происходило в замке Георгенбург на реке Инстер.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285750" y="357188"/>
            <a:ext cx="5248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4. «Барринги»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08" name="Picture 1" descr="C:\Users\user\Desktop\Na-progulke-po-konezavodu.jpg"/>
          <p:cNvPicPr>
            <a:picLocks noChangeAspect="1" noChangeArrowheads="1"/>
          </p:cNvPicPr>
          <p:nvPr/>
        </p:nvPicPr>
        <p:blipFill>
          <a:blip r:embed="rId3"/>
          <a:srcRect b="5969"/>
          <a:stretch>
            <a:fillRect/>
          </a:stretch>
        </p:blipFill>
        <p:spPr bwMode="auto">
          <a:xfrm>
            <a:off x="5143500" y="3929063"/>
            <a:ext cx="35210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 descr="C:\Users\user\Desktop\CulPo2IVYAAPHUx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285750" y="1071563"/>
            <a:ext cx="5857875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785813" y="928688"/>
            <a:ext cx="714375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7. В 1974 году в Калининграде на гранитном постаменте был установлен монумент «Мать-Россия», а скульптура какого советского политического деятеля стояла на этом постаменте раньше?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500063" y="571500"/>
            <a:ext cx="477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7. Сталин</a:t>
            </a:r>
            <a:r>
              <a:rPr lang="ru-RU" sz="3600"/>
              <a:t> 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49156" name="Picture 1" descr="C:\Users\user\Desktop\Калининград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285875"/>
            <a:ext cx="7412038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714375" y="1428750"/>
            <a:ext cx="77866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8. Область пониженного давления, придающая такое своеобразие нашей погоде.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Прямоугольник 2"/>
          <p:cNvSpPr>
            <a:spLocks noChangeArrowheads="1"/>
          </p:cNvSpPr>
          <p:nvPr/>
        </p:nvSpPr>
        <p:spPr bwMode="auto">
          <a:xfrm>
            <a:off x="857250" y="785813"/>
            <a:ext cx="4425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8. Циклон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04" name="Picture 1" descr="C:\Users\user\Desktop\21257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000125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285750" y="357188"/>
            <a:ext cx="5149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6. Променад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48" name="Picture 2" descr="C:\Users\user\Desktop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14313"/>
            <a:ext cx="4703763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4714875" y="2928938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Новый променад в Светлогорске</a:t>
            </a:r>
          </a:p>
        </p:txBody>
      </p:sp>
      <p:sp>
        <p:nvSpPr>
          <p:cNvPr id="6150" name="Прямоугольник 6"/>
          <p:cNvSpPr>
            <a:spLocks noChangeArrowheads="1"/>
          </p:cNvSpPr>
          <p:nvPr/>
        </p:nvSpPr>
        <p:spPr bwMode="auto">
          <a:xfrm>
            <a:off x="571500" y="4071938"/>
            <a:ext cx="650081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Установили «Нимфу» на променаде в 1938 году, и она украсила побережье курортного </a:t>
            </a:r>
            <a:r>
              <a:rPr lang="ru-RU" sz="2000" dirty="0" err="1">
                <a:latin typeface="Calibri" pitchFamily="34" charset="0"/>
              </a:rPr>
              <a:t>Раушена</a:t>
            </a:r>
            <a:r>
              <a:rPr lang="ru-RU" sz="2000" dirty="0">
                <a:latin typeface="Calibri" pitchFamily="34" charset="0"/>
              </a:rPr>
              <a:t>. Моделью для скульптуры стала семнадцатилетняя Кете </a:t>
            </a:r>
            <a:r>
              <a:rPr lang="ru-RU" sz="2000" dirty="0" err="1">
                <a:latin typeface="Calibri" pitchFamily="34" charset="0"/>
              </a:rPr>
              <a:t>Циган</a:t>
            </a:r>
            <a:r>
              <a:rPr lang="ru-RU" sz="2000" dirty="0">
                <a:latin typeface="Calibri" pitchFamily="34" charset="0"/>
              </a:rPr>
              <a:t>, приглашённая Германом </a:t>
            </a:r>
            <a:r>
              <a:rPr lang="ru-RU" sz="2000" dirty="0" err="1">
                <a:latin typeface="Calibri" pitchFamily="34" charset="0"/>
              </a:rPr>
              <a:t>Брахертом</a:t>
            </a:r>
            <a:r>
              <a:rPr lang="ru-RU" sz="2000" dirty="0">
                <a:latin typeface="Calibri" pitchFamily="34" charset="0"/>
              </a:rPr>
              <a:t> для позирования. Скульптура пережила тяжесть военного времени, а после войны и до настоящего времени стала украшением променада курорта Светлогорск.</a:t>
            </a:r>
          </a:p>
        </p:txBody>
      </p:sp>
      <p:pic>
        <p:nvPicPr>
          <p:cNvPr id="6151" name="Picture 3" descr="C:\Users\user\Desktop\48.jpg"/>
          <p:cNvPicPr>
            <a:picLocks noChangeAspect="1" noChangeArrowheads="1"/>
          </p:cNvPicPr>
          <p:nvPr/>
        </p:nvPicPr>
        <p:blipFill>
          <a:blip r:embed="rId4"/>
          <a:srcRect l="8167" t="4849" r="3629"/>
          <a:stretch>
            <a:fillRect/>
          </a:stretch>
        </p:blipFill>
        <p:spPr bwMode="auto">
          <a:xfrm>
            <a:off x="500063" y="1143000"/>
            <a:ext cx="385762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1"/>
          <p:cNvSpPr>
            <a:spLocks noChangeArrowheads="1"/>
          </p:cNvSpPr>
          <p:nvPr/>
        </p:nvSpPr>
        <p:spPr bwMode="auto">
          <a:xfrm>
            <a:off x="571500" y="1000125"/>
            <a:ext cx="8001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11.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Между Калининградом и каким городом курсирует скорый фирменный поезд «Янтарь»?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Прямоугольник 2"/>
          <p:cNvSpPr>
            <a:spLocks noChangeArrowheads="1"/>
          </p:cNvSpPr>
          <p:nvPr/>
        </p:nvSpPr>
        <p:spPr bwMode="auto">
          <a:xfrm>
            <a:off x="642938" y="357188"/>
            <a:ext cx="4629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11. Москва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3252" name="Picture 1" descr="C:\Users\user\Desktop\___________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403350"/>
            <a:ext cx="79375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785813" y="1214438"/>
            <a:ext cx="83581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12. 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Мелкая промысловая рыба Балтийского моря, из которой вырабатываются шпроты.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571500" y="571500"/>
            <a:ext cx="4692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12. Килька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5300" name="Picture 2" descr="C:\Users\user\Desktop\kil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500188"/>
            <a:ext cx="7604125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1"/>
          <p:cNvSpPr>
            <a:spLocks noChangeArrowheads="1"/>
          </p:cNvSpPr>
          <p:nvPr/>
        </p:nvSpPr>
        <p:spPr bwMode="auto">
          <a:xfrm>
            <a:off x="357188" y="928688"/>
            <a:ext cx="878681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16. Второй по численности населения город в Калининградской области, где на привокзальной площади установлен Памятник первым переселенцам — скульптурная композиция из трех бронзовых фигур возле паровоза 1943 года «ТЭ-7336».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Прямоугольник 2"/>
          <p:cNvSpPr>
            <a:spLocks noChangeArrowheads="1"/>
          </p:cNvSpPr>
          <p:nvPr/>
        </p:nvSpPr>
        <p:spPr bwMode="auto">
          <a:xfrm>
            <a:off x="714375" y="357188"/>
            <a:ext cx="3071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16. Советск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7348" name="Picture 1" descr="C:\Users\user\Desktop\19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5715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Прямоугольник 4"/>
          <p:cNvSpPr>
            <a:spLocks noChangeArrowheads="1"/>
          </p:cNvSpPr>
          <p:nvPr/>
        </p:nvSpPr>
        <p:spPr bwMode="auto">
          <a:xfrm>
            <a:off x="571500" y="2143125"/>
            <a:ext cx="32146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Памятник первым переселенцам работы скульптора Андрея Шевцова установлен на привокзальной площади Советска в апреле 2015 года.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Прямоугольник 2"/>
          <p:cNvSpPr>
            <a:spLocks noChangeArrowheads="1"/>
          </p:cNvSpPr>
          <p:nvPr/>
        </p:nvSpPr>
        <p:spPr bwMode="auto">
          <a:xfrm>
            <a:off x="642938" y="1357313"/>
            <a:ext cx="75009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17. Река в Калининградской области, в Озёрске на ней находится Озёрская ГЭС, построенная в 1880 году и вновь пущенная в строй в 2000 году, мощностью 0,5 МВт.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Прямоугольник 2"/>
          <p:cNvSpPr>
            <a:spLocks noChangeArrowheads="1"/>
          </p:cNvSpPr>
          <p:nvPr/>
        </p:nvSpPr>
        <p:spPr bwMode="auto">
          <a:xfrm>
            <a:off x="928688" y="642938"/>
            <a:ext cx="44624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17. Анграпа</a:t>
            </a:r>
            <a:r>
              <a:rPr lang="ru-RU" sz="3600"/>
              <a:t> 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59396" name="Picture 1" descr="C:\Users\user\Desktop\ozyorsk-hydroelectric-power-station-angrap-s-river-kaliningrad-region-russia-september-city-690625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192213"/>
            <a:ext cx="754221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2786063" y="6215063"/>
            <a:ext cx="490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Плотина </a:t>
            </a:r>
            <a:r>
              <a:rPr lang="ru-RU" sz="2000" dirty="0" err="1">
                <a:latin typeface="Calibri" pitchFamily="34" charset="0"/>
              </a:rPr>
              <a:t>Озерской</a:t>
            </a:r>
            <a:r>
              <a:rPr lang="ru-RU" sz="2000" dirty="0">
                <a:latin typeface="Calibri" pitchFamily="34" charset="0"/>
              </a:rPr>
              <a:t> ГЭС на реке </a:t>
            </a:r>
            <a:r>
              <a:rPr lang="ru-RU" sz="2000" dirty="0" err="1">
                <a:latin typeface="Calibri" pitchFamily="34" charset="0"/>
              </a:rPr>
              <a:t>Анграпе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1"/>
          <p:cNvSpPr>
            <a:spLocks noChangeArrowheads="1"/>
          </p:cNvSpPr>
          <p:nvPr/>
        </p:nvSpPr>
        <p:spPr bwMode="auto">
          <a:xfrm>
            <a:off x="428625" y="642938"/>
            <a:ext cx="83581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20.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Птица, которую ловили на Куршской косе и засаливали в бочках, до войны в меню ресторана кёнигсбергского отеля «Континенталь» блюдо из этой птицы называлось Nehrungstauben (голубь Куршской косы) и подавалось с гарниром из риса или кислой капусты.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Прямоугольник 2"/>
          <p:cNvSpPr>
            <a:spLocks noChangeArrowheads="1"/>
          </p:cNvSpPr>
          <p:nvPr/>
        </p:nvSpPr>
        <p:spPr bwMode="auto">
          <a:xfrm>
            <a:off x="785813" y="642938"/>
            <a:ext cx="4498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20. Ворона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444" name="Рисунок 3" descr="kenig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285875"/>
            <a:ext cx="2378075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1"/>
          <p:cNvSpPr>
            <a:spLocks noChangeArrowheads="1"/>
          </p:cNvSpPr>
          <p:nvPr/>
        </p:nvSpPr>
        <p:spPr bwMode="auto">
          <a:xfrm>
            <a:off x="3643313" y="571500"/>
            <a:ext cx="51435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>
                <a:latin typeface="Calibri" pitchFamily="34" charset="0"/>
                <a:cs typeface="Times New Roman" pitchFamily="18" charset="0"/>
              </a:rPr>
              <a:t>Само блюдо появилось на Куршской косе в XVII веке и было пищей бедных </a:t>
            </a:r>
            <a:r>
              <a:rPr lang="ru-RU" sz="2000" dirty="0" err="1">
                <a:latin typeface="Calibri" pitchFamily="34" charset="0"/>
                <a:cs typeface="Times New Roman" pitchFamily="18" charset="0"/>
              </a:rPr>
              <a:t>рыбаков-куршей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 в зимний период, когда залив замерзал и прекращалась рыбалка. А поскольку местность была небогата дичью, да и овощи не росли на песке, то осенью начинался промысел ворон. Их ловили рыбацкими сетями и засаливали в бочках как селедку. А ворон было много, поскольку через косу пролегали миграционные пути птиц. Рыбаков, занимавшихся промыслом ворон, называли </a:t>
            </a:r>
            <a:r>
              <a:rPr lang="ru-RU" sz="2000" dirty="0" err="1">
                <a:latin typeface="Calibri" pitchFamily="34" charset="0"/>
                <a:cs typeface="Times New Roman" pitchFamily="18" charset="0"/>
              </a:rPr>
              <a:t>крайбитерами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Calibri" pitchFamily="34" charset="0"/>
                <a:cs typeface="Times New Roman" pitchFamily="18" charset="0"/>
              </a:rPr>
              <a:t>Krajebieter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) или </a:t>
            </a:r>
            <a:r>
              <a:rPr lang="ru-RU" sz="2000" dirty="0" err="1">
                <a:latin typeface="Calibri" pitchFamily="34" charset="0"/>
                <a:cs typeface="Times New Roman" pitchFamily="18" charset="0"/>
              </a:rPr>
              <a:t>кусателями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 ворон, поскольку попавших в сеть ворон умерщвляли особым укусом в череп.</a:t>
            </a:r>
          </a:p>
          <a:p>
            <a:endParaRPr lang="ru-RU" sz="2000" dirty="0">
              <a:ea typeface="Times New Roman" pitchFamily="18" charset="0"/>
            </a:endParaRPr>
          </a:p>
          <a:p>
            <a:pPr eaLnBrk="0" hangingPunct="0"/>
            <a:r>
              <a:rPr lang="ru-RU" sz="2000" dirty="0">
                <a:ea typeface="Times New Roman" pitchFamily="18" charset="0"/>
              </a:rPr>
              <a:t/>
            </a:r>
            <a:br>
              <a:rPr lang="ru-RU" sz="2000" dirty="0">
                <a:ea typeface="Times New Roman" pitchFamily="18" charset="0"/>
              </a:rPr>
            </a:br>
            <a:r>
              <a:rPr lang="ru-RU" sz="1200" dirty="0">
                <a:ea typeface="Times New Roman" pitchFamily="18" charset="0"/>
              </a:rPr>
              <a:t/>
            </a:r>
            <a:br>
              <a:rPr lang="ru-RU" sz="1200" dirty="0">
                <a:ea typeface="Times New Roman" pitchFamily="18" charset="0"/>
              </a:rPr>
            </a:br>
            <a:endParaRPr lang="ru-RU" dirty="0"/>
          </a:p>
        </p:txBody>
      </p:sp>
      <p:sp>
        <p:nvSpPr>
          <p:cNvPr id="61446" name="Прямоугольник 5"/>
          <p:cNvSpPr>
            <a:spLocks noChangeArrowheads="1"/>
          </p:cNvSpPr>
          <p:nvPr/>
        </p:nvSpPr>
        <p:spPr bwMode="auto">
          <a:xfrm>
            <a:off x="428625" y="5214938"/>
            <a:ext cx="87153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Настоящее же признание «голуби косы» получили только в конце XIX века, когда была построена железная дорога Кёнигсберг – Кранц, что дало возможность жителям косы продавать ворон на кёнигсбергских рынках. Считается, что солёных ворон даже экспортировали за рубеж, а в ресторанах Кёнигсберга их можно было поесть еще в конце 1944 года.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785813" y="1285875"/>
            <a:ext cx="7929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9. Парк в Калининграде, получивший новую жизнь благодаря покровительству Людмилы Путиной, уроженки Калининграда.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714375" y="2400300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21.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«Калининградская область» как материал Википедии.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Прямоугольник 2"/>
          <p:cNvSpPr>
            <a:spLocks noChangeArrowheads="1"/>
          </p:cNvSpPr>
          <p:nvPr/>
        </p:nvSpPr>
        <p:spPr bwMode="auto">
          <a:xfrm>
            <a:off x="500063" y="428625"/>
            <a:ext cx="3143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21. Статья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3492" name="Прямоугольник 7"/>
          <p:cNvSpPr>
            <a:spLocks noChangeArrowheads="1"/>
          </p:cNvSpPr>
          <p:nvPr/>
        </p:nvSpPr>
        <p:spPr bwMode="auto">
          <a:xfrm>
            <a:off x="857250" y="1285875"/>
            <a:ext cx="757237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 err="1" smtClean="0"/>
              <a:t>Калинингра́дская</a:t>
            </a:r>
            <a:r>
              <a:rPr lang="ru-RU" sz="3200" dirty="0" smtClean="0"/>
              <a:t> </a:t>
            </a:r>
            <a:r>
              <a:rPr lang="ru-RU" sz="3200" dirty="0" err="1" smtClean="0"/>
              <a:t>о́бласть</a:t>
            </a:r>
            <a:r>
              <a:rPr lang="ru-RU" sz="3200" dirty="0" smtClean="0"/>
              <a:t> — субъект Российской Федерации, самый западный регион страны[7]. </a:t>
            </a:r>
          </a:p>
          <a:p>
            <a:r>
              <a:rPr lang="ru-RU" sz="3200" dirty="0" smtClean="0"/>
              <a:t>Расположена в Центральной Европе. На юге граничит с Польшей, на севере и востоке — с Литвой (см. границу Калининградской области). На западе омывается Балтийским морем и его заливами — Куршским и </a:t>
            </a:r>
            <a:r>
              <a:rPr lang="ru-RU" sz="3200" dirty="0" err="1" smtClean="0"/>
              <a:t>Вислинским</a:t>
            </a:r>
            <a:r>
              <a:rPr lang="ru-RU" sz="3200" dirty="0" smtClean="0"/>
              <a:t>. Площадь — 15 125 км² (13,3 тыс. км² за вычетом площади заливов).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1"/>
          <p:cNvSpPr>
            <a:spLocks noChangeArrowheads="1"/>
          </p:cNvSpPr>
          <p:nvPr/>
        </p:nvSpPr>
        <p:spPr bwMode="auto">
          <a:xfrm>
            <a:off x="571500" y="1000125"/>
            <a:ext cx="8572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24. Как называется музей кошек, открытый в старой водонапорной башне в Зеленоградске.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Прямоугольник 2"/>
          <p:cNvSpPr>
            <a:spLocks noChangeArrowheads="1"/>
          </p:cNvSpPr>
          <p:nvPr/>
        </p:nvSpPr>
        <p:spPr bwMode="auto">
          <a:xfrm>
            <a:off x="214313" y="357188"/>
            <a:ext cx="4932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24. Мурариум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5540" name="Picture 2" descr="C:\Users\user\Desktop\Зеленоградск_мурариум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55264">
            <a:off x="1644650" y="1504950"/>
            <a:ext cx="7289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1" descr="C:\Users\user\Desktop\zelenogradsk-muzei-koshek-murarium-foto-1170x767.jpg"/>
          <p:cNvPicPr>
            <a:picLocks noChangeAspect="1" noChangeArrowheads="1"/>
          </p:cNvPicPr>
          <p:nvPr/>
        </p:nvPicPr>
        <p:blipFill>
          <a:blip r:embed="rId4"/>
          <a:srcRect l="10577" t="5867" r="20192" b="7594"/>
          <a:stretch>
            <a:fillRect/>
          </a:stretch>
        </p:blipFill>
        <p:spPr bwMode="auto">
          <a:xfrm>
            <a:off x="214313" y="3429000"/>
            <a:ext cx="3857625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500063" y="1071563"/>
            <a:ext cx="86439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25. Первый человек, вышедший в открытый космос, жил и учился в Калининграде.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Прямоугольник 2"/>
          <p:cNvSpPr>
            <a:spLocks noChangeArrowheads="1"/>
          </p:cNvSpPr>
          <p:nvPr/>
        </p:nvSpPr>
        <p:spPr bwMode="auto">
          <a:xfrm>
            <a:off x="500063" y="357188"/>
            <a:ext cx="4848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25. Леонов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7588" name="Picture 1" descr="C:\Users\user\Desktop\original.jpg"/>
          <p:cNvPicPr>
            <a:picLocks noChangeAspect="1" noChangeArrowheads="1"/>
          </p:cNvPicPr>
          <p:nvPr/>
        </p:nvPicPr>
        <p:blipFill>
          <a:blip r:embed="rId3"/>
          <a:srcRect l="7849" r="7382"/>
          <a:stretch>
            <a:fillRect/>
          </a:stretch>
        </p:blipFill>
        <p:spPr bwMode="auto">
          <a:xfrm>
            <a:off x="4643438" y="928688"/>
            <a:ext cx="3857625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Прямоугольник 4"/>
          <p:cNvSpPr>
            <a:spLocks noChangeArrowheads="1"/>
          </p:cNvSpPr>
          <p:nvPr/>
        </p:nvSpPr>
        <p:spPr bwMode="auto">
          <a:xfrm>
            <a:off x="285750" y="1428750"/>
            <a:ext cx="4214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Лётчик-космонавт СССР № 11, первый человек, вышедший в открытый космос. Дважды Герой Советского Союза, генерал-майор авиации.</a:t>
            </a:r>
          </a:p>
        </p:txBody>
      </p:sp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5643563" y="5357813"/>
            <a:ext cx="19573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Алексей Леонов</a:t>
            </a:r>
          </a:p>
          <a:p>
            <a:r>
              <a:rPr lang="ru-RU" sz="2000" dirty="0">
                <a:latin typeface="Calibri" pitchFamily="34" charset="0"/>
              </a:rPr>
              <a:t>    (1934 – 2019)</a:t>
            </a:r>
          </a:p>
        </p:txBody>
      </p:sp>
      <p:sp>
        <p:nvSpPr>
          <p:cNvPr id="67591" name="Прямоугольник 6"/>
          <p:cNvSpPr>
            <a:spLocks noChangeArrowheads="1"/>
          </p:cNvSpPr>
          <p:nvPr/>
        </p:nvSpPr>
        <p:spPr bwMode="auto">
          <a:xfrm>
            <a:off x="357188" y="3143250"/>
            <a:ext cx="38576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Родился в Кемеровской области там же будущий космонавт пошел в школу, но заканчивал получение среднего образования он уже далеко от Сибири — в Калининграде. Когда Алексею было 13 лет (в 1947 году), вся семья перебралась туда к новому месту работы отца. Там он и окончил среднюю школу № 21 в 1953 году.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1"/>
          <p:cNvSpPr>
            <a:spLocks noChangeArrowheads="1"/>
          </p:cNvSpPr>
          <p:nvPr/>
        </p:nvSpPr>
        <p:spPr bwMode="auto">
          <a:xfrm>
            <a:off x="642938" y="1000125"/>
            <a:ext cx="85010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26.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Немецкий писатель-романтик, автор многих сказок, жил в Кенигсберге, а отец его жил в Инстербурге.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Прямоугольник 2"/>
          <p:cNvSpPr>
            <a:spLocks noChangeArrowheads="1"/>
          </p:cNvSpPr>
          <p:nvPr/>
        </p:nvSpPr>
        <p:spPr bwMode="auto">
          <a:xfrm>
            <a:off x="857250" y="571500"/>
            <a:ext cx="4448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26. Гофман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9636" name="Прямоугольник 3"/>
          <p:cNvSpPr>
            <a:spLocks noChangeArrowheads="1"/>
          </p:cNvSpPr>
          <p:nvPr/>
        </p:nvSpPr>
        <p:spPr bwMode="auto">
          <a:xfrm>
            <a:off x="5143500" y="4953000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Эрнст Теодор Амадей Гофман</a:t>
            </a:r>
          </a:p>
          <a:p>
            <a:endParaRPr lang="ru-RU" sz="2000">
              <a:latin typeface="Calibri" pitchFamily="34" charset="0"/>
            </a:endParaRPr>
          </a:p>
        </p:txBody>
      </p:sp>
      <p:sp>
        <p:nvSpPr>
          <p:cNvPr id="69637" name="Прямоугольник 4"/>
          <p:cNvSpPr>
            <a:spLocks noChangeArrowheads="1"/>
          </p:cNvSpPr>
          <p:nvPr/>
        </p:nvSpPr>
        <p:spPr bwMode="auto">
          <a:xfrm>
            <a:off x="642938" y="2071688"/>
            <a:ext cx="321468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Немецкий писатель-романтик, сказочник, композитор, художник и юрист. Из уважения к Амадею Моцарту в 1805 году сменил имя «Вильгельм» на «Амадей».</a:t>
            </a:r>
          </a:p>
        </p:txBody>
      </p:sp>
      <p:pic>
        <p:nvPicPr>
          <p:cNvPr id="69638" name="Picture 1" descr="C:\Users\user\Desktop\10240fbfa60293cd3a6f223d704cffda770efba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500063"/>
            <a:ext cx="31115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Rectangle 2"/>
          <p:cNvSpPr>
            <a:spLocks noChangeArrowheads="1"/>
          </p:cNvSpPr>
          <p:nvPr/>
        </p:nvSpPr>
        <p:spPr bwMode="auto">
          <a:xfrm>
            <a:off x="2571750" y="5429250"/>
            <a:ext cx="6572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ru-RU" b="1"/>
              <a:t>Родился: </a:t>
            </a:r>
            <a:r>
              <a:rPr lang="ru-RU"/>
              <a:t>24 января 1776 г., Пруссия</a:t>
            </a:r>
          </a:p>
          <a:p>
            <a:pPr eaLnBrk="0" hangingPunct="0">
              <a:buFontTx/>
              <a:buChar char="•"/>
            </a:pPr>
            <a:r>
              <a:rPr lang="ru-RU" b="1"/>
              <a:t>Умер: </a:t>
            </a:r>
            <a:r>
              <a:rPr lang="ru-RU"/>
              <a:t>25 июня 1822 г. (46 лет), Пруссия, Германский союз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1"/>
          <p:cNvSpPr>
            <a:spLocks noChangeArrowheads="1"/>
          </p:cNvSpPr>
          <p:nvPr/>
        </p:nvSpPr>
        <p:spPr bwMode="auto">
          <a:xfrm>
            <a:off x="642938" y="1285875"/>
            <a:ext cx="8501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27.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Черняховский футбольный клуб и название стадиона в Черняховске.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Прямоугольник 2"/>
          <p:cNvSpPr>
            <a:spLocks noChangeArrowheads="1"/>
          </p:cNvSpPr>
          <p:nvPr/>
        </p:nvSpPr>
        <p:spPr bwMode="auto">
          <a:xfrm>
            <a:off x="857250" y="642938"/>
            <a:ext cx="47259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27. «Прогресс»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684" name="Picture 2" descr="C:\Users\user\Desktop\futbol-progress-_-baltika-_2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662238"/>
            <a:ext cx="5643562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1" descr="C:\Users\user\Desktop\30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42875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357188" y="357188"/>
            <a:ext cx="4949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9. Юность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6" name="Picture 2" descr="C:\Users\user\Desktop\depositphotos_65299335-stock-photo-upside-down-house-in-kaliningr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14313"/>
            <a:ext cx="4211638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C:\Users\user\Desktop\97f4d125a8bcdc4d7ca9a5b3d358bd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000125"/>
            <a:ext cx="38084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 descr="C:\Users\user\Desktop\image.jpg"/>
          <p:cNvPicPr>
            <a:picLocks noChangeAspect="1" noChangeArrowheads="1"/>
          </p:cNvPicPr>
          <p:nvPr/>
        </p:nvPicPr>
        <p:blipFill>
          <a:blip r:embed="rId5"/>
          <a:srcRect l="15903"/>
          <a:stretch>
            <a:fillRect/>
          </a:stretch>
        </p:blipFill>
        <p:spPr bwMode="auto">
          <a:xfrm>
            <a:off x="4714875" y="3214688"/>
            <a:ext cx="39036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Прямоугольник 7"/>
          <p:cNvSpPr>
            <a:spLocks noChangeArrowheads="1"/>
          </p:cNvSpPr>
          <p:nvPr/>
        </p:nvSpPr>
        <p:spPr bwMode="auto">
          <a:xfrm>
            <a:off x="357188" y="3929063"/>
            <a:ext cx="42862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Один из парков Калининграда. Расположен в Ленинградском районе города, рядом с Верхним озером.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Парк Юность был образован после войны. Но постепенно пришёл в упадок, и в 2004 году над парком нависла угроза уничтожения застройщиками.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1"/>
          <p:cNvSpPr>
            <a:spLocks noChangeArrowheads="1"/>
          </p:cNvSpPr>
          <p:nvPr/>
        </p:nvSpPr>
        <p:spPr bwMode="auto">
          <a:xfrm>
            <a:off x="428625" y="642938"/>
            <a:ext cx="8358188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31. Известный немецкий поэт, историк, философ, военный врач, профессор и драматург, в 1910 году в Кёнигсберге ему был установлен памятник, ныне находящийся возле калининградского Областного Драматического театра.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Прямоугольник 2"/>
          <p:cNvSpPr>
            <a:spLocks noChangeArrowheads="1"/>
          </p:cNvSpPr>
          <p:nvPr/>
        </p:nvSpPr>
        <p:spPr bwMode="auto">
          <a:xfrm>
            <a:off x="500063" y="571500"/>
            <a:ext cx="4887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31. Шиллер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3732" name="Picture 1" descr="C:\Users\user\Desktop\5629499546218020_78ca.jpg"/>
          <p:cNvPicPr>
            <a:picLocks noChangeAspect="1" noChangeArrowheads="1"/>
          </p:cNvPicPr>
          <p:nvPr/>
        </p:nvPicPr>
        <p:blipFill>
          <a:blip r:embed="rId3"/>
          <a:srcRect l="25626" r="29375"/>
          <a:stretch>
            <a:fillRect/>
          </a:stretch>
        </p:blipFill>
        <p:spPr bwMode="auto">
          <a:xfrm>
            <a:off x="4643438" y="357188"/>
            <a:ext cx="4252912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Прямоугольник 4"/>
          <p:cNvSpPr>
            <a:spLocks noChangeArrowheads="1"/>
          </p:cNvSpPr>
          <p:nvPr/>
        </p:nvSpPr>
        <p:spPr bwMode="auto">
          <a:xfrm>
            <a:off x="428625" y="13573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000" dirty="0"/>
              <a:t>Иога́нн Кри́стоф Фри́дрих фон </a:t>
            </a:r>
            <a:r>
              <a:rPr lang="vi-VN" sz="2000" b="1" dirty="0"/>
              <a:t>Ши́ллер</a:t>
            </a:r>
            <a:r>
              <a:rPr lang="vi-VN" sz="2000" dirty="0"/>
              <a:t> (нем. </a:t>
            </a:r>
            <a:r>
              <a:rPr lang="en-US" sz="2000" dirty="0">
                <a:latin typeface="Calibri" pitchFamily="34" charset="0"/>
              </a:rPr>
              <a:t>Johann </a:t>
            </a:r>
            <a:r>
              <a:rPr lang="en-US" sz="2000" dirty="0" err="1">
                <a:latin typeface="Calibri" pitchFamily="34" charset="0"/>
              </a:rPr>
              <a:t>Christoph</a:t>
            </a:r>
            <a:r>
              <a:rPr lang="en-US" sz="2000" dirty="0">
                <a:latin typeface="Calibri" pitchFamily="34" charset="0"/>
              </a:rPr>
              <a:t> Friedrich von </a:t>
            </a:r>
            <a:r>
              <a:rPr lang="en-US" sz="2000" b="1" dirty="0">
                <a:latin typeface="Calibri" pitchFamily="34" charset="0"/>
              </a:rPr>
              <a:t>Schiller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73734" name="Прямоугольник 5"/>
          <p:cNvSpPr>
            <a:spLocks noChangeArrowheads="1"/>
          </p:cNvSpPr>
          <p:nvPr/>
        </p:nvSpPr>
        <p:spPr bwMode="auto">
          <a:xfrm>
            <a:off x="214313" y="2500313"/>
            <a:ext cx="428625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Памятник был отлит из бронзы и установлен на этом месте в 1910 году. Его автор — немецкий скульптор С. </a:t>
            </a:r>
            <a:r>
              <a:rPr lang="ru-RU" dirty="0" err="1">
                <a:latin typeface="Calibri" pitchFamily="34" charset="0"/>
              </a:rPr>
              <a:t>Кауэр</a:t>
            </a:r>
            <a:r>
              <a:rPr lang="ru-RU" dirty="0">
                <a:latin typeface="Calibri" pitchFamily="34" charset="0"/>
              </a:rPr>
              <a:t>, создавший еще немало произведений для Кенигсберга. Почему С. </a:t>
            </a:r>
            <a:r>
              <a:rPr lang="ru-RU" dirty="0" err="1">
                <a:latin typeface="Calibri" pitchFamily="34" charset="0"/>
              </a:rPr>
              <a:t>Кауэр</a:t>
            </a:r>
            <a:r>
              <a:rPr lang="ru-RU" dirty="0">
                <a:latin typeface="Calibri" pitchFamily="34" charset="0"/>
              </a:rPr>
              <a:t> обратился именно к образу Фридриха Шиллера — загадка, ведь немецкий поэт никогда не жил в Кенигсберге. Но есть предположение, что памятник был установлен в честь столетия Кенигсбергского оперного театра, открывшегося в 1810 году именно постановкой Ф. Шиллера «Вильгельм Телль».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1"/>
          <p:cNvSpPr>
            <a:spLocks noChangeArrowheads="1"/>
          </p:cNvSpPr>
          <p:nvPr/>
        </p:nvSpPr>
        <p:spPr bwMode="auto">
          <a:xfrm>
            <a:off x="428625" y="928688"/>
            <a:ext cx="82867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32. Южное широколиственное дерево, неплохо чувствующее себя в Калининградской области, аллея таких деревьев была высажена на набережной Верхнего озера в Калининграде.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935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Прямоугольник 2"/>
          <p:cNvSpPr>
            <a:spLocks noChangeArrowheads="1"/>
          </p:cNvSpPr>
          <p:nvPr/>
        </p:nvSpPr>
        <p:spPr bwMode="auto">
          <a:xfrm>
            <a:off x="500063" y="428625"/>
            <a:ext cx="483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32. Платан</a:t>
            </a:r>
            <a:r>
              <a:rPr lang="ru-RU" sz="3600">
                <a:ea typeface="Calibri" pitchFamily="34" charset="0"/>
                <a:cs typeface="Times New Roman" pitchFamily="18" charset="0"/>
              </a:rPr>
              <a:t> </a:t>
            </a:r>
            <a:endParaRPr lang="ru-RU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5780" name="Picture 1" descr="C:\Users\user\Desktop\5629499577819524_7d7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14375"/>
            <a:ext cx="4106862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Прямоугольник 4"/>
          <p:cNvSpPr>
            <a:spLocks noChangeArrowheads="1"/>
          </p:cNvSpPr>
          <p:nvPr/>
        </p:nvSpPr>
        <p:spPr bwMode="auto">
          <a:xfrm>
            <a:off x="4572000" y="6199188"/>
            <a:ext cx="4214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Платан</a:t>
            </a:r>
            <a:r>
              <a:rPr lang="ru-RU">
                <a:latin typeface="Calibri" pitchFamily="34" charset="0"/>
              </a:rPr>
              <a:t> кленолистный</a:t>
            </a:r>
          </a:p>
        </p:txBody>
      </p:sp>
      <p:sp>
        <p:nvSpPr>
          <p:cNvPr id="75782" name="Прямоугольник 5"/>
          <p:cNvSpPr>
            <a:spLocks noChangeArrowheads="1"/>
          </p:cNvSpPr>
          <p:nvPr/>
        </p:nvSpPr>
        <p:spPr bwMode="auto">
          <a:xfrm>
            <a:off x="357188" y="1285875"/>
            <a:ext cx="40005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19 ноября 2019 года на территории Верхнего озера, в районе улиц </a:t>
            </a:r>
            <a:r>
              <a:rPr lang="ru-RU" sz="2000" dirty="0" err="1">
                <a:latin typeface="Calibri" pitchFamily="34" charset="0"/>
              </a:rPr>
              <a:t>Верхнеозерная</a:t>
            </a:r>
            <a:r>
              <a:rPr lang="ru-RU" sz="2000" dirty="0">
                <a:latin typeface="Calibri" pitchFamily="34" charset="0"/>
              </a:rPr>
              <a:t>, Курортная, Береговая в Калининграде высадили 32 платана </a:t>
            </a:r>
            <a:r>
              <a:rPr lang="ru-RU" sz="2000" dirty="0" err="1">
                <a:latin typeface="Calibri" pitchFamily="34" charset="0"/>
              </a:rPr>
              <a:t>кленолистного</a:t>
            </a:r>
            <a:r>
              <a:rPr lang="ru-RU" sz="2000" dirty="0">
                <a:latin typeface="Calibri" pitchFamily="34" charset="0"/>
              </a:rPr>
              <a:t> (гибридного). В Калининград саженцы клинолистного платана подрядчики привезли из Германии.</a:t>
            </a:r>
          </a:p>
          <a:p>
            <a:r>
              <a:rPr lang="ru-RU" sz="2000" dirty="0">
                <a:latin typeface="Calibri" pitchFamily="34" charset="0"/>
              </a:rPr>
              <a:t>Платан </a:t>
            </a:r>
            <a:r>
              <a:rPr lang="ru-RU" sz="2000" dirty="0" err="1">
                <a:latin typeface="Calibri" pitchFamily="34" charset="0"/>
              </a:rPr>
              <a:t>кленолистный</a:t>
            </a:r>
            <a:r>
              <a:rPr lang="ru-RU" sz="2000" dirty="0">
                <a:latin typeface="Calibri" pitchFamily="34" charset="0"/>
              </a:rPr>
              <a:t> был выведен в начале 17 века и очень хорошо распространился за счет своей повышенной морозостойкости.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Box 2"/>
          <p:cNvSpPr txBox="1">
            <a:spLocks noChangeArrowheads="1"/>
          </p:cNvSpPr>
          <p:nvPr/>
        </p:nvSpPr>
        <p:spPr bwMode="auto">
          <a:xfrm>
            <a:off x="0" y="22145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0070C0"/>
                </a:solidFill>
                <a:latin typeface="Calibri" pitchFamily="34" charset="0"/>
              </a:rPr>
              <a:t>Спасибо за игру!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357188" y="714375"/>
            <a:ext cx="878681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>
                <a:ea typeface="Calibri" pitchFamily="34" charset="0"/>
                <a:cs typeface="Times New Roman" pitchFamily="18" charset="0"/>
              </a:rPr>
              <a:t>10. Человекообразная обезьяна по кличке Айрик из Калининградского зоопарка, одного из самых больших и старых зоопарков в современной России, кстати, эти обезьяны единственные из млекопитающих, кроме человека, кто может петь.</a:t>
            </a:r>
            <a:endParaRPr lang="ru-RU" sz="360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5c60601a48f22168d87766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214313" y="214313"/>
            <a:ext cx="51228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10. Гиббон</a:t>
            </a:r>
            <a:r>
              <a:rPr lang="ru-RU" sz="3600" dirty="0">
                <a:ea typeface="Calibri" pitchFamily="34" charset="0"/>
                <a:cs typeface="Times New Roman" pitchFamily="18" charset="0"/>
              </a:rPr>
              <a:t> </a:t>
            </a:r>
            <a:endParaRPr lang="ru-RU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4" name="Picture 2" descr="C:\Users\user\Desktop\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57188"/>
            <a:ext cx="4052888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428625" y="1071563"/>
            <a:ext cx="37147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Обитатель Тропического дома - гиббон </a:t>
            </a:r>
            <a:r>
              <a:rPr lang="ru-RU" sz="2000" dirty="0" err="1">
                <a:latin typeface="Calibri" pitchFamily="34" charset="0"/>
              </a:rPr>
              <a:t>Айрик</a:t>
            </a:r>
            <a:r>
              <a:rPr lang="ru-RU" sz="2000" dirty="0">
                <a:latin typeface="Calibri" pitchFamily="34" charset="0"/>
              </a:rPr>
              <a:t> - приехал в калининградский зоопарк в середине августа 2014 года из Николаевского зоопарка. Гиббоны очень громко и красиво поют именно когда хотят привлечь самку.  Через год из Новосибирского зоопарка в Калининград  </a:t>
            </a:r>
            <a:r>
              <a:rPr lang="ru-RU" sz="2000" dirty="0" err="1">
                <a:latin typeface="Calibri" pitchFamily="34" charset="0"/>
              </a:rPr>
              <a:t>Айрику</a:t>
            </a:r>
            <a:r>
              <a:rPr lang="ru-RU" sz="2000" dirty="0">
                <a:latin typeface="Calibri" pitchFamily="34" charset="0"/>
              </a:rPr>
              <a:t> доставили самку </a:t>
            </a:r>
            <a:r>
              <a:rPr lang="ru-RU" sz="2000" dirty="0" err="1">
                <a:latin typeface="Calibri" pitchFamily="34" charset="0"/>
              </a:rPr>
              <a:t>белорукого</a:t>
            </a:r>
            <a:r>
              <a:rPr lang="ru-RU" sz="2000" dirty="0">
                <a:latin typeface="Calibri" pitchFamily="34" charset="0"/>
              </a:rPr>
              <a:t> гиббона – </a:t>
            </a:r>
            <a:r>
              <a:rPr lang="ru-RU" sz="2000" dirty="0" err="1">
                <a:latin typeface="Calibri" pitchFamily="34" charset="0"/>
              </a:rPr>
              <a:t>Аришу</a:t>
            </a:r>
            <a:r>
              <a:rPr lang="ru-RU" sz="2000" dirty="0"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2176</Words>
  <Application>Microsoft Office PowerPoint</Application>
  <PresentationFormat>Экран (4:3)</PresentationFormat>
  <Paragraphs>154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63</cp:revision>
  <dcterms:created xsi:type="dcterms:W3CDTF">2020-01-20T08:51:39Z</dcterms:created>
  <dcterms:modified xsi:type="dcterms:W3CDTF">2023-06-08T15:06:49Z</dcterms:modified>
</cp:coreProperties>
</file>