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CFB25-F3C3-46D5-AA2A-E64822D99F01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B3EE0-FFF6-479A-988E-66575F9E2E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B3EE0-FFF6-479A-988E-66575F9E2EB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7EC4F-936E-42EE-A579-B7BA91E89E72}" type="datetimeFigureOut">
              <a:rPr lang="ru-RU" smtClean="0"/>
              <a:pPr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3B76-2092-49EE-B961-362791CDD6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Школа фон.jpg"/>
          <p:cNvPicPr>
            <a:picLocks noChangeAspect="1"/>
          </p:cNvPicPr>
          <p:nvPr/>
        </p:nvPicPr>
        <p:blipFill>
          <a:blip r:embed="rId2"/>
          <a:srcRect l="4183" r="157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857364"/>
            <a:ext cx="6357982" cy="2286016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Кроссворд о школе</a:t>
            </a:r>
            <a:b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«Монета</a:t>
            </a:r>
            <a:b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дневнике</a:t>
            </a:r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b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500166" y="4643446"/>
            <a:ext cx="5643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Составитель Екатерина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Ищенко, 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http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://erudit-menu.ru/news.php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r>
              <a:rPr lang="ru-RU" b="1" dirty="0" smtClean="0"/>
              <a:t>10. Чучело</a:t>
            </a:r>
            <a:endParaRPr lang="ru-RU" b="1" dirty="0"/>
          </a:p>
        </p:txBody>
      </p:sp>
      <p:pic>
        <p:nvPicPr>
          <p:cNvPr id="3" name="Рисунок 2" descr="Чучело_1.jpg"/>
          <p:cNvPicPr>
            <a:picLocks noChangeAspect="1"/>
          </p:cNvPicPr>
          <p:nvPr/>
        </p:nvPicPr>
        <p:blipFill>
          <a:blip r:embed="rId2"/>
          <a:srcRect r="48695"/>
          <a:stretch>
            <a:fillRect/>
          </a:stretch>
        </p:blipFill>
        <p:spPr>
          <a:xfrm>
            <a:off x="5214942" y="1071546"/>
            <a:ext cx="3612777" cy="5290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1071546"/>
            <a:ext cx="47149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Фильм снят в 1983 году по одноименной повести Владимира </a:t>
            </a:r>
            <a:r>
              <a:rPr lang="ru-RU" sz="3200" dirty="0" err="1" smtClean="0"/>
              <a:t>Железникова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В 1986 году фильм удостоен </a:t>
            </a:r>
            <a:r>
              <a:rPr lang="ru-RU" sz="3200" dirty="0" err="1" smtClean="0"/>
              <a:t>Государствен-ной</a:t>
            </a:r>
            <a:r>
              <a:rPr lang="ru-RU" sz="3200" dirty="0" smtClean="0"/>
              <a:t> премии СССР, а также главного приза на </a:t>
            </a:r>
            <a:r>
              <a:rPr lang="ru-RU" sz="3200" dirty="0" err="1" smtClean="0"/>
              <a:t>Меж-дународном</a:t>
            </a:r>
            <a:r>
              <a:rPr lang="ru-RU" sz="3200" dirty="0" smtClean="0"/>
              <a:t> фестивале </a:t>
            </a:r>
          </a:p>
          <a:p>
            <a:r>
              <a:rPr lang="ru-RU" sz="3200" dirty="0" smtClean="0"/>
              <a:t>в Лионе</a:t>
            </a:r>
            <a:endParaRPr lang="ru-RU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3. Снаряд_2.jpeg"/>
          <p:cNvPicPr>
            <a:picLocks noGrp="1" noChangeAspect="1"/>
          </p:cNvPicPr>
          <p:nvPr>
            <p:ph idx="1"/>
          </p:nvPr>
        </p:nvPicPr>
        <p:blipFill>
          <a:blip r:embed="rId2"/>
          <a:srcRect l="45886" t="12358" r="6087" b="9270"/>
          <a:stretch>
            <a:fillRect/>
          </a:stretch>
        </p:blipFill>
        <p:spPr>
          <a:xfrm>
            <a:off x="4143372" y="428604"/>
            <a:ext cx="4786346" cy="585791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00108"/>
            <a:ext cx="3543296" cy="5126055"/>
          </a:xfrm>
        </p:spPr>
        <p:txBody>
          <a:bodyPr>
            <a:normAutofit/>
          </a:bodyPr>
          <a:lstStyle/>
          <a:p>
            <a:r>
              <a:rPr lang="ru-RU" sz="4800" b="1" dirty="0"/>
              <a:t>13. </a:t>
            </a:r>
            <a:r>
              <a:rPr lang="ru-RU" sz="4800" dirty="0" smtClean="0"/>
              <a:t>Конь </a:t>
            </a:r>
            <a:r>
              <a:rPr lang="ru-RU" sz="4800" dirty="0"/>
              <a:t>из спортзала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как </a:t>
            </a:r>
            <a:r>
              <a:rPr lang="ru-RU" sz="4800" dirty="0"/>
              <a:t>спортивный тренажер.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13</a:t>
            </a:r>
            <a:r>
              <a:rPr lang="ru-RU" b="1" dirty="0"/>
              <a:t>. </a:t>
            </a:r>
            <a:r>
              <a:rPr lang="ru-RU" b="1" dirty="0" smtClean="0"/>
              <a:t>Снаряд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Рисунок 3" descr="13. Снаряд_1.jpeg"/>
          <p:cNvPicPr>
            <a:picLocks noChangeAspect="1"/>
          </p:cNvPicPr>
          <p:nvPr/>
        </p:nvPicPr>
        <p:blipFill>
          <a:blip r:embed="rId2"/>
          <a:srcRect t="23924"/>
          <a:stretch>
            <a:fillRect/>
          </a:stretch>
        </p:blipFill>
        <p:spPr>
          <a:xfrm>
            <a:off x="196804" y="1643050"/>
            <a:ext cx="8804352" cy="50169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4_Дневни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934" y="571480"/>
            <a:ext cx="4876800" cy="5311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374647"/>
            <a:ext cx="3900486" cy="5840435"/>
          </a:xfrm>
        </p:spPr>
        <p:txBody>
          <a:bodyPr>
            <a:noAutofit/>
          </a:bodyPr>
          <a:lstStyle/>
          <a:p>
            <a:r>
              <a:rPr lang="ru-RU" sz="4800" b="1" dirty="0"/>
              <a:t>14. </a:t>
            </a:r>
            <a:r>
              <a:rPr lang="ru-RU" sz="4800" dirty="0" err="1" smtClean="0"/>
              <a:t>Ученичес-кая</a:t>
            </a:r>
            <a:r>
              <a:rPr lang="ru-RU" sz="4800" dirty="0" smtClean="0"/>
              <a:t> </a:t>
            </a:r>
            <a:r>
              <a:rPr lang="ru-RU" sz="4800" dirty="0"/>
              <a:t>тетрадь для записи заданных уроков и </a:t>
            </a:r>
            <a:r>
              <a:rPr lang="ru-RU" sz="4800" dirty="0" err="1" smtClean="0"/>
              <a:t>выставлен-ных</a:t>
            </a:r>
            <a:r>
              <a:rPr lang="ru-RU" sz="4800" dirty="0" smtClean="0"/>
              <a:t> </a:t>
            </a:r>
            <a:r>
              <a:rPr lang="ru-RU" sz="4800" dirty="0"/>
              <a:t>оценок.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_Дневник_4.jpg"/>
          <p:cNvPicPr>
            <a:picLocks noChangeAspect="1"/>
          </p:cNvPicPr>
          <p:nvPr/>
        </p:nvPicPr>
        <p:blipFill>
          <a:blip r:embed="rId2"/>
          <a:srcRect l="13839" t="4464" r="15178" b="8482"/>
          <a:stretch>
            <a:fillRect/>
          </a:stretch>
        </p:blipFill>
        <p:spPr>
          <a:xfrm>
            <a:off x="5214942" y="1643050"/>
            <a:ext cx="3611466" cy="44291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14. Дневник</a:t>
            </a:r>
            <a:endParaRPr lang="ru-RU" sz="4800" b="1" dirty="0"/>
          </a:p>
        </p:txBody>
      </p:sp>
      <p:pic>
        <p:nvPicPr>
          <p:cNvPr id="4" name="Рисунок 3" descr="14_Дневник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571612"/>
            <a:ext cx="3545825" cy="4643470"/>
          </a:xfrm>
          <a:prstGeom prst="rect">
            <a:avLst/>
          </a:prstGeom>
        </p:spPr>
      </p:pic>
      <p:pic>
        <p:nvPicPr>
          <p:cNvPr id="5" name="Рисунок 4" descr="14_Дневник_2.jpg"/>
          <p:cNvPicPr>
            <a:picLocks noChangeAspect="1"/>
          </p:cNvPicPr>
          <p:nvPr/>
        </p:nvPicPr>
        <p:blipFill>
          <a:blip r:embed="rId4"/>
          <a:srcRect l="11328" t="1953" r="11328" b="781"/>
          <a:stretch>
            <a:fillRect/>
          </a:stretch>
        </p:blipFill>
        <p:spPr>
          <a:xfrm rot="20949457">
            <a:off x="2741719" y="1623003"/>
            <a:ext cx="3520258" cy="44269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5300" b="1" dirty="0" smtClean="0"/>
              <a:t>15</a:t>
            </a:r>
            <a:r>
              <a:rPr lang="ru-RU" sz="5300" b="1" dirty="0"/>
              <a:t>. </a:t>
            </a:r>
            <a:r>
              <a:rPr lang="ru-RU" sz="5300" dirty="0" smtClean="0"/>
              <a:t>Советский </a:t>
            </a:r>
            <a:r>
              <a:rPr lang="ru-RU" sz="5300" dirty="0"/>
              <a:t>писатель, актер и режиссер, до переезда в Москву был директором в </a:t>
            </a:r>
            <a:r>
              <a:rPr lang="ru-RU" sz="5300" dirty="0" err="1"/>
              <a:t>Сростинской</a:t>
            </a:r>
            <a:r>
              <a:rPr lang="ru-RU" sz="5300" dirty="0"/>
              <a:t> школе сельской молодежи, а также преподавал там историю, литературу и русский язык.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15. Шукшин</a:t>
            </a:r>
            <a:endParaRPr lang="ru-RU" sz="4800" b="1" dirty="0"/>
          </a:p>
        </p:txBody>
      </p:sp>
      <p:pic>
        <p:nvPicPr>
          <p:cNvPr id="4" name="Рисунок 3" descr="15_Шукшин_1.jpeg"/>
          <p:cNvPicPr>
            <a:picLocks noChangeAspect="1"/>
          </p:cNvPicPr>
          <p:nvPr/>
        </p:nvPicPr>
        <p:blipFill>
          <a:blip r:embed="rId2" cstate="print"/>
          <a:srcRect b="5473"/>
          <a:stretch>
            <a:fillRect/>
          </a:stretch>
        </p:blipFill>
        <p:spPr>
          <a:xfrm>
            <a:off x="668437" y="1214422"/>
            <a:ext cx="7860467" cy="55721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60007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5300" b="1" dirty="0" smtClean="0"/>
              <a:t>18</a:t>
            </a:r>
            <a:r>
              <a:rPr lang="ru-RU" sz="5300" b="1" dirty="0"/>
              <a:t>. </a:t>
            </a:r>
            <a:r>
              <a:rPr lang="ru-RU" sz="5300" dirty="0" smtClean="0"/>
              <a:t>Комитет </a:t>
            </a:r>
            <a:r>
              <a:rPr lang="ru-RU" sz="5300" dirty="0"/>
              <a:t>по культуре при ООН, решением которого советский педагог и писатель Антон Макаренко вошел в число четырех выдающихся педагогов, определивших способ педагогического мышления в ХХ веке.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4286280" cy="1500198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18. ЮНЕСКО</a:t>
            </a:r>
            <a:endParaRPr lang="ru-RU" sz="4800" b="1" dirty="0"/>
          </a:p>
        </p:txBody>
      </p:sp>
      <p:pic>
        <p:nvPicPr>
          <p:cNvPr id="3" name="Рисунок 2" descr="18. Юнеско.jpg"/>
          <p:cNvPicPr>
            <a:picLocks noChangeAspect="1"/>
          </p:cNvPicPr>
          <p:nvPr/>
        </p:nvPicPr>
        <p:blipFill>
          <a:blip r:embed="rId2">
            <a:lum bright="10000" contrast="20000"/>
          </a:blip>
          <a:stretch>
            <a:fillRect/>
          </a:stretch>
        </p:blipFill>
        <p:spPr>
          <a:xfrm>
            <a:off x="214282" y="2955544"/>
            <a:ext cx="8750436" cy="3259537"/>
          </a:xfrm>
          <a:prstGeom prst="rect">
            <a:avLst/>
          </a:prstGeom>
        </p:spPr>
      </p:pic>
      <p:pic>
        <p:nvPicPr>
          <p:cNvPr id="4" name="Рисунок 3" descr="18_Юнеско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285728"/>
            <a:ext cx="3329936" cy="24974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19. </a:t>
            </a:r>
            <a:r>
              <a:rPr lang="ru-RU" dirty="0" smtClean="0"/>
              <a:t>Русский </a:t>
            </a:r>
            <a:r>
              <a:rPr lang="ru-RU" dirty="0"/>
              <a:t>писатель, после обучения в Гимназии высших наук князя Безбородко в Нежине переехал в Петербург и преподавал историю в Петербургском университете, однако быстро охладел к преподаванию и полностью сосредоточился на литературной работе.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857232"/>
            <a:ext cx="7772400" cy="5000659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По горизонтали</a:t>
            </a:r>
          </a:p>
          <a:p>
            <a:r>
              <a:rPr lang="ru-RU" sz="4800" b="1" dirty="0" smtClean="0">
                <a:solidFill>
                  <a:schemeClr val="tx1"/>
                </a:solidFill>
              </a:rPr>
              <a:t>5</a:t>
            </a:r>
            <a:r>
              <a:rPr lang="ru-RU" sz="4800" b="1" dirty="0">
                <a:solidFill>
                  <a:schemeClr val="tx1"/>
                </a:solidFill>
              </a:rPr>
              <a:t>. </a:t>
            </a:r>
            <a:r>
              <a:rPr lang="ru-RU" sz="4800" dirty="0" smtClean="0">
                <a:solidFill>
                  <a:schemeClr val="tx1"/>
                </a:solidFill>
              </a:rPr>
              <a:t>Певица</a:t>
            </a:r>
            <a:r>
              <a:rPr lang="ru-RU" sz="4800" dirty="0">
                <a:solidFill>
                  <a:schemeClr val="tx1"/>
                </a:solidFill>
              </a:rPr>
              <a:t>, исполнительница </a:t>
            </a:r>
            <a:r>
              <a:rPr lang="ru-RU" sz="4800" dirty="0" smtClean="0">
                <a:solidFill>
                  <a:schemeClr val="tx1"/>
                </a:solidFill>
              </a:rPr>
              <a:t>«Песни первоклассника»: </a:t>
            </a:r>
          </a:p>
          <a:p>
            <a:r>
              <a:rPr lang="ru-RU" sz="4800" dirty="0" smtClean="0">
                <a:solidFill>
                  <a:schemeClr val="tx1"/>
                </a:solidFill>
              </a:rPr>
              <a:t>«Нагружать </a:t>
            </a:r>
            <a:r>
              <a:rPr lang="ru-RU" sz="4800" dirty="0">
                <a:solidFill>
                  <a:schemeClr val="tx1"/>
                </a:solidFill>
              </a:rPr>
              <a:t>все больше </a:t>
            </a:r>
            <a:r>
              <a:rPr lang="ru-RU" sz="4800" dirty="0" smtClean="0">
                <a:solidFill>
                  <a:schemeClr val="tx1"/>
                </a:solidFill>
              </a:rPr>
              <a:t>нас</a:t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>Стали </a:t>
            </a:r>
            <a:r>
              <a:rPr lang="ru-RU" sz="4800" dirty="0">
                <a:solidFill>
                  <a:schemeClr val="tx1"/>
                </a:solidFill>
              </a:rPr>
              <a:t>почему-то</a:t>
            </a:r>
            <a:r>
              <a:rPr lang="ru-RU" sz="4800" dirty="0" smtClean="0">
                <a:solidFill>
                  <a:schemeClr val="tx1"/>
                </a:solidFill>
              </a:rPr>
              <a:t>.</a:t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>Нынче </a:t>
            </a:r>
            <a:r>
              <a:rPr lang="ru-RU" sz="4800" dirty="0">
                <a:solidFill>
                  <a:schemeClr val="tx1"/>
                </a:solidFill>
              </a:rPr>
              <a:t>в школе первый класс </a:t>
            </a:r>
            <a:r>
              <a:rPr lang="ru-RU" sz="4800" dirty="0" smtClean="0">
                <a:solidFill>
                  <a:schemeClr val="tx1"/>
                </a:solidFill>
              </a:rPr>
              <a:t> </a:t>
            </a:r>
            <a:r>
              <a:rPr lang="ru-RU" sz="4800" dirty="0">
                <a:solidFill>
                  <a:schemeClr val="tx1"/>
                </a:solidFill>
              </a:rPr>
              <a:t>Вроде </a:t>
            </a:r>
            <a:r>
              <a:rPr lang="ru-RU" sz="4800" dirty="0" smtClean="0">
                <a:solidFill>
                  <a:schemeClr val="tx1"/>
                </a:solidFill>
              </a:rPr>
              <a:t>института».</a:t>
            </a:r>
            <a:endParaRPr lang="ru-RU" sz="48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9. Гогол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079" y="273526"/>
            <a:ext cx="4544763" cy="615587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543296" cy="621510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0000" b="1" dirty="0" smtClean="0"/>
              <a:t>19. Гоголь</a:t>
            </a:r>
          </a:p>
          <a:p>
            <a:endParaRPr lang="ru-RU" sz="2000" dirty="0" smtClean="0"/>
          </a:p>
          <a:p>
            <a:r>
              <a:rPr lang="ru-RU" sz="10800" dirty="0" smtClean="0"/>
              <a:t>В программах </a:t>
            </a:r>
            <a:r>
              <a:rPr lang="ru-RU" sz="10800" dirty="0"/>
              <a:t>разных лет для школ разных типов фигурируют такие произведения, как «Ночь перед Рождеством», «Страшная месть», «Тарас </a:t>
            </a:r>
            <a:r>
              <a:rPr lang="ru-RU" sz="10800" dirty="0" err="1"/>
              <a:t>Бульба</a:t>
            </a:r>
            <a:r>
              <a:rPr lang="ru-RU" sz="10800" dirty="0"/>
              <a:t>», «Ревизор», «Мертвые души» и «Шинель». </a:t>
            </a:r>
            <a:endParaRPr lang="ru-RU" sz="10800" dirty="0" smtClean="0"/>
          </a:p>
          <a:p>
            <a:r>
              <a:rPr lang="ru-RU" sz="10800" dirty="0" smtClean="0"/>
              <a:t>Повесть </a:t>
            </a:r>
            <a:r>
              <a:rPr lang="ru-RU" sz="10800" dirty="0"/>
              <a:t>«</a:t>
            </a:r>
            <a:r>
              <a:rPr lang="ru-RU" sz="10800" dirty="0" smtClean="0"/>
              <a:t>Тарас </a:t>
            </a:r>
            <a:r>
              <a:rPr lang="ru-RU" sz="10800" dirty="0" err="1"/>
              <a:t>Бульба</a:t>
            </a:r>
            <a:r>
              <a:rPr lang="ru-RU" sz="10800" dirty="0"/>
              <a:t>» и поэму «Мертвые души» </a:t>
            </a:r>
            <a:r>
              <a:rPr lang="ru-RU" sz="10800" dirty="0" smtClean="0"/>
              <a:t>можно </a:t>
            </a:r>
            <a:r>
              <a:rPr lang="ru-RU" sz="10800" dirty="0"/>
              <a:t>считать постоянными произведениями школьных программ.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8115328" cy="5840435"/>
          </a:xfrm>
        </p:spPr>
        <p:txBody>
          <a:bodyPr>
            <a:normAutofit/>
          </a:bodyPr>
          <a:lstStyle/>
          <a:p>
            <a:r>
              <a:rPr lang="ru-RU" sz="4700" b="1" dirty="0"/>
              <a:t>22. </a:t>
            </a:r>
            <a:r>
              <a:rPr lang="ru-RU" sz="4700" dirty="0" smtClean="0"/>
              <a:t>Слова</a:t>
            </a:r>
          </a:p>
          <a:p>
            <a:r>
              <a:rPr lang="ru-RU" sz="4700" dirty="0" smtClean="0"/>
              <a:t>«Школьные </a:t>
            </a:r>
            <a:r>
              <a:rPr lang="ru-RU" sz="4700" dirty="0"/>
              <a:t>годы чудесные, </a:t>
            </a:r>
            <a:endParaRPr lang="ru-RU" sz="4700" dirty="0" smtClean="0"/>
          </a:p>
          <a:p>
            <a:r>
              <a:rPr lang="ru-RU" sz="4700" dirty="0" smtClean="0"/>
              <a:t>С </a:t>
            </a:r>
            <a:r>
              <a:rPr lang="ru-RU" sz="4700" dirty="0"/>
              <a:t>дружбою, книгою, с песнею</a:t>
            </a:r>
            <a:r>
              <a:rPr lang="ru-RU" sz="4700" dirty="0" smtClean="0"/>
              <a:t>.</a:t>
            </a:r>
          </a:p>
          <a:p>
            <a:r>
              <a:rPr lang="ru-RU" sz="4700" dirty="0" smtClean="0"/>
              <a:t>Как </a:t>
            </a:r>
            <a:r>
              <a:rPr lang="ru-RU" sz="4700" dirty="0"/>
              <a:t>они быстро летят! </a:t>
            </a:r>
            <a:endParaRPr lang="ru-RU" sz="4700" dirty="0" smtClean="0"/>
          </a:p>
          <a:p>
            <a:r>
              <a:rPr lang="ru-RU" sz="4700" dirty="0" smtClean="0"/>
              <a:t>Их </a:t>
            </a:r>
            <a:r>
              <a:rPr lang="ru-RU" sz="4700" dirty="0"/>
              <a:t>не воротишь </a:t>
            </a:r>
            <a:r>
              <a:rPr lang="ru-RU" sz="4700" dirty="0" smtClean="0"/>
              <a:t>назад», </a:t>
            </a:r>
          </a:p>
          <a:p>
            <a:r>
              <a:rPr lang="ru-RU" sz="4700" dirty="0" smtClean="0"/>
              <a:t>как </a:t>
            </a:r>
            <a:r>
              <a:rPr lang="ru-RU" sz="4700" dirty="0"/>
              <a:t>часть песни.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1154098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22. Припев</a:t>
            </a:r>
            <a:endParaRPr lang="ru-RU" sz="4800" b="1" dirty="0"/>
          </a:p>
        </p:txBody>
      </p:sp>
      <p:pic>
        <p:nvPicPr>
          <p:cNvPr id="4" name="Рисунок 3" descr="22_припев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385910"/>
            <a:ext cx="821537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/>
          <a:lstStyle/>
          <a:p>
            <a:r>
              <a:rPr lang="ru-RU" sz="4800" b="1" dirty="0"/>
              <a:t>23. </a:t>
            </a:r>
            <a:r>
              <a:rPr lang="ru-RU" sz="4800" dirty="0" smtClean="0"/>
              <a:t>«300-летие </a:t>
            </a:r>
            <a:r>
              <a:rPr lang="ru-RU" sz="4800" dirty="0"/>
              <a:t>военного образования в России. </a:t>
            </a:r>
            <a:r>
              <a:rPr lang="ru-RU" sz="4800" dirty="0" err="1"/>
              <a:t>Навигацкая</a:t>
            </a:r>
            <a:r>
              <a:rPr lang="ru-RU" sz="4800" dirty="0"/>
              <a:t> </a:t>
            </a:r>
            <a:r>
              <a:rPr lang="ru-RU" sz="4800" dirty="0" smtClean="0"/>
              <a:t>школа», </a:t>
            </a:r>
            <a:r>
              <a:rPr lang="ru-RU" sz="4800" dirty="0"/>
              <a:t>как денежный знак, выпущенный Банком РФ в 2001 году.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500042"/>
            <a:ext cx="8358246" cy="100013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23. Монета</a:t>
            </a:r>
            <a:endParaRPr lang="ru-RU" sz="4800" b="1" dirty="0"/>
          </a:p>
        </p:txBody>
      </p:sp>
      <p:pic>
        <p:nvPicPr>
          <p:cNvPr id="15" name="Содержимое 14" descr="23_Монета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tretch>
            <a:fillRect/>
          </a:stretch>
        </p:blipFill>
        <p:spPr>
          <a:xfrm>
            <a:off x="167119" y="1857364"/>
            <a:ext cx="8762599" cy="4337486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8_Бесла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1014" y="273050"/>
            <a:ext cx="5006414" cy="615634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008313" cy="5840435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28.</a:t>
            </a:r>
            <a:r>
              <a:rPr lang="ru-RU" sz="4400" dirty="0" smtClean="0"/>
              <a:t> </a:t>
            </a:r>
            <a:r>
              <a:rPr lang="ru-RU" sz="4400" dirty="0" err="1" smtClean="0"/>
              <a:t>Осетин-ский</a:t>
            </a:r>
            <a:r>
              <a:rPr lang="ru-RU" sz="4400" dirty="0" smtClean="0"/>
              <a:t> </a:t>
            </a:r>
            <a:r>
              <a:rPr lang="ru-RU" sz="4400" dirty="0"/>
              <a:t>город, в котором в 1 сентября 2004 года террористы захватили школу.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7610" cy="868346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28. Беслан</a:t>
            </a:r>
            <a:endParaRPr lang="ru-RU" sz="4800" b="1" dirty="0"/>
          </a:p>
        </p:txBody>
      </p:sp>
      <p:pic>
        <p:nvPicPr>
          <p:cNvPr id="3" name="Рисунок 2" descr="28_беслан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54" y="3429000"/>
            <a:ext cx="4149074" cy="3125636"/>
          </a:xfrm>
          <a:prstGeom prst="rect">
            <a:avLst/>
          </a:prstGeom>
        </p:spPr>
      </p:pic>
      <p:pic>
        <p:nvPicPr>
          <p:cNvPr id="4" name="Рисунок 3" descr="28_беслан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14290"/>
            <a:ext cx="4143384" cy="3121349"/>
          </a:xfrm>
          <a:prstGeom prst="rect">
            <a:avLst/>
          </a:prstGeom>
        </p:spPr>
      </p:pic>
      <p:pic>
        <p:nvPicPr>
          <p:cNvPr id="6" name="Рисунок 5" descr="28_беслан_3.jpg"/>
          <p:cNvPicPr>
            <a:picLocks noChangeAspect="1"/>
          </p:cNvPicPr>
          <p:nvPr/>
        </p:nvPicPr>
        <p:blipFill>
          <a:blip r:embed="rId4"/>
          <a:srcRect t="7586"/>
          <a:stretch>
            <a:fillRect/>
          </a:stretch>
        </p:blipFill>
        <p:spPr>
          <a:xfrm>
            <a:off x="428596" y="1285860"/>
            <a:ext cx="3810011" cy="528146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7514"/>
            <a:ext cx="4400552" cy="558325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29. </a:t>
            </a:r>
            <a:r>
              <a:rPr lang="ru-RU" dirty="0" smtClean="0"/>
              <a:t>Как </a:t>
            </a:r>
            <a:r>
              <a:rPr lang="ru-RU" dirty="0"/>
              <a:t>в Древнем Риме называли раба, который сопровождал ребенка в школу и наблюдал за его поведением во время занятий?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29_Педагог_1.jpg"/>
          <p:cNvPicPr>
            <a:picLocks noChangeAspect="1"/>
          </p:cNvPicPr>
          <p:nvPr/>
        </p:nvPicPr>
        <p:blipFill>
          <a:blip r:embed="rId2"/>
          <a:srcRect r="57031"/>
          <a:stretch>
            <a:fillRect/>
          </a:stretch>
        </p:blipFill>
        <p:spPr>
          <a:xfrm>
            <a:off x="5143504" y="500041"/>
            <a:ext cx="3635372" cy="57174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b="1" dirty="0" smtClean="0"/>
              <a:t>29. Педагог</a:t>
            </a:r>
            <a:endParaRPr lang="ru-RU" b="1" dirty="0"/>
          </a:p>
        </p:txBody>
      </p:sp>
      <p:pic>
        <p:nvPicPr>
          <p:cNvPr id="4" name="Рисунок 3" descr="29_Педагог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285860"/>
            <a:ext cx="7715304" cy="533180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0_Несто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674" y="665956"/>
            <a:ext cx="4606483" cy="583487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71480"/>
            <a:ext cx="3471858" cy="5554683"/>
          </a:xfrm>
        </p:spPr>
        <p:txBody>
          <a:bodyPr>
            <a:noAutofit/>
          </a:bodyPr>
          <a:lstStyle/>
          <a:p>
            <a:r>
              <a:rPr lang="ru-RU" sz="4800" b="1" dirty="0"/>
              <a:t>30. </a:t>
            </a:r>
            <a:r>
              <a:rPr lang="ru-RU" sz="4800" dirty="0" smtClean="0"/>
              <a:t>Имя </a:t>
            </a:r>
            <a:r>
              <a:rPr lang="ru-RU" sz="4800" dirty="0"/>
              <a:t>школьного учителя истории в фильме </a:t>
            </a:r>
            <a:r>
              <a:rPr lang="ru-RU" sz="4800" dirty="0" smtClean="0"/>
              <a:t>«Большая перемена».</a:t>
            </a:r>
            <a:endParaRPr lang="ru-RU"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6782d2d109636c54dc171b510ba8289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142852"/>
            <a:ext cx="8766168" cy="6616154"/>
          </a:xfrm>
        </p:spPr>
      </p:pic>
    </p:spTree>
  </p:cSld>
  <p:clrMapOvr>
    <a:masterClrMapping/>
  </p:clrMapOvr>
  <p:transition spd="med">
    <p:sndAc>
      <p:stSnd loop="1">
        <p:snd r:embed="rId2" name="chimes.wav" builtIn="1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30. Нестор</a:t>
            </a:r>
            <a:endParaRPr lang="ru-RU" b="1" dirty="0"/>
          </a:p>
        </p:txBody>
      </p:sp>
      <p:pic>
        <p:nvPicPr>
          <p:cNvPr id="4" name="Рисунок 3" descr="30_Нестор_2.jpg"/>
          <p:cNvPicPr>
            <a:picLocks noChangeAspect="1"/>
          </p:cNvPicPr>
          <p:nvPr/>
        </p:nvPicPr>
        <p:blipFill>
          <a:blip r:embed="rId2"/>
          <a:srcRect l="3125"/>
          <a:stretch>
            <a:fillRect/>
          </a:stretch>
        </p:blipFill>
        <p:spPr>
          <a:xfrm>
            <a:off x="285720" y="1500174"/>
            <a:ext cx="8612248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/>
          <a:lstStyle/>
          <a:p>
            <a:r>
              <a:rPr lang="ru-RU" b="1" dirty="0"/>
              <a:t>33. </a:t>
            </a:r>
            <a:r>
              <a:rPr lang="ru-RU" dirty="0" smtClean="0"/>
              <a:t>Фильм </a:t>
            </a:r>
            <a:r>
              <a:rPr lang="ru-RU" dirty="0"/>
              <a:t>(2016) режиссера Кирилла Серебренникова, о юноше, ставшем религиозным фанатиком и постепенно затягивающим в мракобесие свое окружение и всю школу.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33. Ученик</a:t>
            </a:r>
            <a:endParaRPr lang="ru-RU" b="1" dirty="0"/>
          </a:p>
        </p:txBody>
      </p:sp>
      <p:pic>
        <p:nvPicPr>
          <p:cNvPr id="3" name="Рисунок 2" descr="33_ученик.jpeg"/>
          <p:cNvPicPr>
            <a:picLocks noChangeAspect="1"/>
          </p:cNvPicPr>
          <p:nvPr/>
        </p:nvPicPr>
        <p:blipFill>
          <a:blip r:embed="rId2"/>
          <a:srcRect l="20032" r="17988"/>
          <a:stretch>
            <a:fillRect/>
          </a:stretch>
        </p:blipFill>
        <p:spPr>
          <a:xfrm>
            <a:off x="209397" y="1857364"/>
            <a:ext cx="8791759" cy="446486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4_Звезд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643730"/>
            <a:ext cx="4757742" cy="54284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3471858" cy="5626121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34. </a:t>
            </a:r>
            <a:r>
              <a:rPr lang="ru-RU" sz="4000" dirty="0" smtClean="0"/>
              <a:t>Что </a:t>
            </a:r>
            <a:r>
              <a:rPr lang="ru-RU" sz="4000" dirty="0"/>
              <a:t>в советское время учителя наклеивали на тетрадь школьника, получившего пять пятерок подряд?</a:t>
            </a:r>
          </a:p>
          <a:p>
            <a:endParaRPr lang="ru-RU" sz="3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12"/>
            <a:ext cx="3186106" cy="1143000"/>
          </a:xfrm>
        </p:spPr>
        <p:txBody>
          <a:bodyPr/>
          <a:lstStyle/>
          <a:p>
            <a:r>
              <a:rPr lang="ru-RU" b="1" dirty="0" smtClean="0"/>
              <a:t>34. Звезда</a:t>
            </a:r>
            <a:endParaRPr lang="ru-RU" b="1" dirty="0"/>
          </a:p>
        </p:txBody>
      </p:sp>
      <p:pic>
        <p:nvPicPr>
          <p:cNvPr id="3" name="Рисунок 2" descr="34_Звезда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333" y="428604"/>
            <a:ext cx="5017385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82"/>
          </a:xfrm>
        </p:spPr>
        <p:txBody>
          <a:bodyPr/>
          <a:lstStyle/>
          <a:p>
            <a:r>
              <a:rPr lang="ru-RU" sz="4800" b="1" dirty="0"/>
              <a:t>35. </a:t>
            </a:r>
            <a:r>
              <a:rPr lang="ru-RU" sz="4800" dirty="0" smtClean="0"/>
              <a:t>Советский </a:t>
            </a:r>
            <a:r>
              <a:rPr lang="ru-RU" sz="4800" dirty="0"/>
              <a:t>писатель, Нобелевский лауреат, в 15 лет бросил школу, после лишения советского гражданства поселился в США и 24 года преподавал в университетах.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35. Бродский</a:t>
            </a:r>
            <a:endParaRPr lang="ru-RU" b="1" dirty="0"/>
          </a:p>
        </p:txBody>
      </p:sp>
      <p:pic>
        <p:nvPicPr>
          <p:cNvPr id="3" name="Рисунок 2" descr="35_Бродский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278966"/>
            <a:ext cx="8072494" cy="539891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/>
          <a:lstStyle/>
          <a:p>
            <a:r>
              <a:rPr lang="ru-RU" b="1" dirty="0"/>
              <a:t>36. </a:t>
            </a:r>
            <a:r>
              <a:rPr lang="ru-RU" dirty="0" smtClean="0"/>
              <a:t>Поэт</a:t>
            </a:r>
            <a:r>
              <a:rPr lang="ru-RU" dirty="0"/>
              <a:t>, сценарист, композитор, бард, одно время работал учителем русского языка и литературы в одной из калужской школ, автор автобиографической повести </a:t>
            </a:r>
            <a:r>
              <a:rPr lang="ru-RU" dirty="0" smtClean="0"/>
              <a:t>«Будь </a:t>
            </a:r>
            <a:r>
              <a:rPr lang="ru-RU" dirty="0"/>
              <a:t>здоров, </a:t>
            </a:r>
            <a:r>
              <a:rPr lang="ru-RU" dirty="0" smtClean="0"/>
              <a:t>школяр».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36. Окуджава</a:t>
            </a:r>
            <a:endParaRPr lang="ru-RU" b="1" dirty="0"/>
          </a:p>
        </p:txBody>
      </p:sp>
      <p:pic>
        <p:nvPicPr>
          <p:cNvPr id="3" name="Рисунок 2" descr="36_Окуджава.jpg"/>
          <p:cNvPicPr>
            <a:picLocks noChangeAspect="1"/>
          </p:cNvPicPr>
          <p:nvPr/>
        </p:nvPicPr>
        <p:blipFill>
          <a:blip r:embed="rId2"/>
          <a:srcRect l="4687" r="3906"/>
          <a:stretch>
            <a:fillRect/>
          </a:stretch>
        </p:blipFill>
        <p:spPr>
          <a:xfrm>
            <a:off x="428596" y="1285896"/>
            <a:ext cx="835824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73051"/>
            <a:ext cx="8186766" cy="72705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По вертикали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1071546"/>
            <a:ext cx="3571900" cy="5357850"/>
          </a:xfrm>
        </p:spPr>
        <p:txBody>
          <a:bodyPr>
            <a:normAutofit fontScale="55000" lnSpcReduction="20000"/>
          </a:bodyPr>
          <a:lstStyle/>
          <a:p>
            <a:r>
              <a:rPr lang="ru-RU" sz="7800" b="1" dirty="0"/>
              <a:t>1. </a:t>
            </a:r>
            <a:r>
              <a:rPr lang="ru-RU" sz="7800" dirty="0" smtClean="0"/>
              <a:t>Персонаж </a:t>
            </a:r>
            <a:r>
              <a:rPr lang="ru-RU" sz="7800" dirty="0"/>
              <a:t>сказки Алексея Толстого, продавший </a:t>
            </a:r>
            <a:r>
              <a:rPr lang="ru-RU" sz="7800" dirty="0" smtClean="0"/>
              <a:t>«Азбуку», </a:t>
            </a:r>
            <a:r>
              <a:rPr lang="ru-RU" sz="7800" dirty="0"/>
              <a:t>чтобы купить билет в кукольный театр.</a:t>
            </a:r>
          </a:p>
          <a:p>
            <a:endParaRPr lang="ru-RU" dirty="0"/>
          </a:p>
        </p:txBody>
      </p:sp>
      <p:pic>
        <p:nvPicPr>
          <p:cNvPr id="6" name="Рисунок 5" descr="2_Буратино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1071546"/>
            <a:ext cx="4554903" cy="53669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угаче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199" y="351915"/>
            <a:ext cx="4180205" cy="600604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142984"/>
            <a:ext cx="3695117" cy="5286412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12000" b="1" dirty="0" smtClean="0"/>
              <a:t>5. Пугачева</a:t>
            </a:r>
          </a:p>
          <a:p>
            <a:pPr algn="ctr"/>
            <a:endParaRPr lang="ru-RU" sz="5400" dirty="0" smtClean="0"/>
          </a:p>
          <a:p>
            <a:pPr algn="ctr"/>
            <a:r>
              <a:rPr lang="ru-RU" sz="6000" dirty="0" smtClean="0"/>
              <a:t>Алла Борисовна Пугачёва; (родилась 15 апреля 1949, Москва) — советская и российская эстрадная певица, автор песен, режиссёр-постановщик, музыкальный продюсер, киноактриса; народная артистка СССР (1991), лауреат Государственной премии Российской Федерации (1995). </a:t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1. Буратино</a:t>
            </a:r>
            <a:endParaRPr lang="ru-RU" b="1" dirty="0"/>
          </a:p>
        </p:txBody>
      </p:sp>
      <p:pic>
        <p:nvPicPr>
          <p:cNvPr id="3" name="Рисунок 2" descr="1_буратино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357298"/>
            <a:ext cx="7929618" cy="52044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. Двойка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3500430" y="500042"/>
            <a:ext cx="5342188" cy="582892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428604"/>
            <a:ext cx="3251231" cy="607223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2. </a:t>
            </a:r>
            <a:r>
              <a:rPr lang="ru-RU" sz="4000" dirty="0" smtClean="0"/>
              <a:t>«Опять …», картина советского художника Федора Решетникова. </a:t>
            </a:r>
            <a:endParaRPr lang="ru-RU" sz="4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3008313" cy="101917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2. Двойка</a:t>
            </a:r>
            <a:endParaRPr lang="ru-RU" sz="4800" dirty="0"/>
          </a:p>
        </p:txBody>
      </p:sp>
      <p:pic>
        <p:nvPicPr>
          <p:cNvPr id="5" name="Содержимое 4" descr="2_Двойка Переэкзаменовка_Решетников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 contrast="10000"/>
          </a:blip>
          <a:stretch>
            <a:fillRect/>
          </a:stretch>
        </p:blipFill>
        <p:spPr>
          <a:xfrm>
            <a:off x="4000496" y="214290"/>
            <a:ext cx="4786346" cy="637115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435100"/>
            <a:ext cx="3643338" cy="5137172"/>
          </a:xfrm>
        </p:spPr>
        <p:txBody>
          <a:bodyPr>
            <a:noAutofit/>
          </a:bodyPr>
          <a:lstStyle/>
          <a:p>
            <a:r>
              <a:rPr lang="ru-RU" sz="3600" dirty="0" smtClean="0"/>
              <a:t>Кстати, в другой картине  Федора Решетникова «</a:t>
            </a:r>
            <a:r>
              <a:rPr lang="ru-RU" sz="3600" dirty="0" err="1" smtClean="0"/>
              <a:t>Переэкзаменов-ка</a:t>
            </a:r>
            <a:r>
              <a:rPr lang="ru-RU" sz="3600" dirty="0" smtClean="0"/>
              <a:t>» в левом углу видна репродукция картины «Опять двойка»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3929090" cy="4071966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/>
              <a:t>3. </a:t>
            </a:r>
            <a:r>
              <a:rPr lang="ru-RU" sz="5300" dirty="0" smtClean="0"/>
              <a:t>Ведомость об </a:t>
            </a:r>
            <a:br>
              <a:rPr lang="ru-RU" sz="5300" dirty="0" smtClean="0"/>
            </a:br>
            <a:r>
              <a:rPr lang="ru-RU" sz="5300" dirty="0" smtClean="0"/>
              <a:t>успеваемости </a:t>
            </a:r>
            <a:br>
              <a:rPr lang="ru-RU" sz="5300" dirty="0" smtClean="0"/>
            </a:br>
            <a:r>
              <a:rPr lang="ru-RU" sz="5300" dirty="0" smtClean="0"/>
              <a:t>у школьников.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3_табель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428604"/>
            <a:ext cx="42926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431" y="71414"/>
            <a:ext cx="3008313" cy="87629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3. Табель</a:t>
            </a:r>
            <a:endParaRPr lang="ru-RU" sz="4800" dirty="0"/>
          </a:p>
        </p:txBody>
      </p:sp>
      <p:pic>
        <p:nvPicPr>
          <p:cNvPr id="5" name="Содержимое 4" descr="3_табел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071546"/>
            <a:ext cx="3929090" cy="5579774"/>
          </a:xfrm>
        </p:spPr>
      </p:pic>
      <p:pic>
        <p:nvPicPr>
          <p:cNvPr id="6" name="Рисунок 5" descr="3_табель_01.jpg"/>
          <p:cNvPicPr>
            <a:picLocks noChangeAspect="1"/>
          </p:cNvPicPr>
          <p:nvPr/>
        </p:nvPicPr>
        <p:blipFill>
          <a:blip r:embed="rId3"/>
          <a:srcRect l="6354" t="7895" r="4691" b="5263"/>
          <a:stretch>
            <a:fillRect/>
          </a:stretch>
        </p:blipFill>
        <p:spPr>
          <a:xfrm>
            <a:off x="4429124" y="214289"/>
            <a:ext cx="3143272" cy="3704571"/>
          </a:xfrm>
          <a:prstGeom prst="rect">
            <a:avLst/>
          </a:prstGeom>
        </p:spPr>
      </p:pic>
      <p:pic>
        <p:nvPicPr>
          <p:cNvPr id="7" name="Рисунок 6" descr="3_табель_02.jpg"/>
          <p:cNvPicPr>
            <a:picLocks noChangeAspect="1"/>
          </p:cNvPicPr>
          <p:nvPr/>
        </p:nvPicPr>
        <p:blipFill>
          <a:blip r:embed="rId4"/>
          <a:srcRect l="6084" t="5956" r="4175" b="5956"/>
          <a:stretch>
            <a:fillRect/>
          </a:stretch>
        </p:blipFill>
        <p:spPr>
          <a:xfrm>
            <a:off x="6072198" y="3302844"/>
            <a:ext cx="2786082" cy="331958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. Владими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179816"/>
            <a:ext cx="8258204" cy="446389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285728"/>
            <a:ext cx="8429684" cy="1857387"/>
          </a:xfrm>
        </p:spPr>
        <p:txBody>
          <a:bodyPr>
            <a:normAutofit fontScale="85000" lnSpcReduction="20000"/>
          </a:bodyPr>
          <a:lstStyle/>
          <a:p>
            <a:r>
              <a:rPr lang="ru-RU" sz="4200" b="1" dirty="0" smtClean="0"/>
              <a:t>4. </a:t>
            </a:r>
            <a:r>
              <a:rPr lang="ru-RU" sz="4200" dirty="0" smtClean="0"/>
              <a:t>Русский князь, при котором в X веке </a:t>
            </a:r>
            <a:br>
              <a:rPr lang="ru-RU" sz="4200" dirty="0" smtClean="0"/>
            </a:br>
            <a:r>
              <a:rPr lang="ru-RU" sz="4200" dirty="0" smtClean="0"/>
              <a:t>в Киевской Руси возникла первая государственная школа, в которой </a:t>
            </a:r>
            <a:br>
              <a:rPr lang="ru-RU" sz="4200" dirty="0" smtClean="0"/>
            </a:br>
            <a:r>
              <a:rPr lang="ru-RU" sz="4200" dirty="0" smtClean="0"/>
              <a:t>обучалось более 300 учеников.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3543296" cy="6493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4. Владимир</a:t>
            </a:r>
            <a:endParaRPr lang="ru-RU" sz="4000" dirty="0"/>
          </a:p>
        </p:txBody>
      </p:sp>
      <p:pic>
        <p:nvPicPr>
          <p:cNvPr id="5" name="Содержимое 4" descr="4_Великий князь Владимир Святославович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809" y="285728"/>
            <a:ext cx="4798443" cy="62865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1071546"/>
            <a:ext cx="3857652" cy="54292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Владимир </a:t>
            </a:r>
            <a:r>
              <a:rPr lang="ru-RU" sz="2000" dirty="0" err="1" smtClean="0"/>
              <a:t>Святослович</a:t>
            </a:r>
            <a:r>
              <a:rPr lang="ru-RU" sz="2000" dirty="0" smtClean="0"/>
              <a:t>, великий князь киевский (978—1015), при котором произошло Крещение Руси.</a:t>
            </a:r>
            <a:br>
              <a:rPr lang="ru-RU" sz="2000" dirty="0" smtClean="0"/>
            </a:br>
            <a:r>
              <a:rPr lang="ru-RU" sz="2000" dirty="0" smtClean="0"/>
              <a:t>Известен под именами Владимир I, Владимир Святой, Владимир Великий, Красно Солнышко, Владимир Креститель (в церковной истории). </a:t>
            </a:r>
            <a:br>
              <a:rPr lang="ru-RU" sz="2000" dirty="0" smtClean="0"/>
            </a:br>
            <a:r>
              <a:rPr lang="ru-RU" sz="2000" dirty="0" smtClean="0"/>
              <a:t>Времена Владимира </a:t>
            </a:r>
            <a:r>
              <a:rPr lang="ru-RU" sz="2000" dirty="0" err="1" smtClean="0"/>
              <a:t>ознамено-ваны</a:t>
            </a:r>
            <a:r>
              <a:rPr lang="ru-RU" sz="2000" dirty="0" smtClean="0"/>
              <a:t> началом распространения грамотности в Киевской Руси — что связано с Крещением. Как и многие другие реформы, проводилась она насильственно.</a:t>
            </a:r>
            <a:endParaRPr lang="ru-RU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_есенин.jpg"/>
          <p:cNvPicPr>
            <a:picLocks noGrp="1" noChangeAspect="1"/>
          </p:cNvPicPr>
          <p:nvPr>
            <p:ph idx="1"/>
          </p:nvPr>
        </p:nvPicPr>
        <p:blipFill>
          <a:blip r:embed="rId2"/>
          <a:srcRect l="17133" r="15192"/>
          <a:stretch>
            <a:fillRect/>
          </a:stretch>
        </p:blipFill>
        <p:spPr>
          <a:xfrm>
            <a:off x="4000496" y="357166"/>
            <a:ext cx="4786346" cy="607223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3429024" cy="6143668"/>
          </a:xfrm>
        </p:spPr>
        <p:txBody>
          <a:bodyPr>
            <a:normAutofit/>
          </a:bodyPr>
          <a:lstStyle/>
          <a:p>
            <a:r>
              <a:rPr lang="ru-RU" sz="3800" b="1" dirty="0" smtClean="0"/>
              <a:t>7. </a:t>
            </a:r>
            <a:r>
              <a:rPr lang="ru-RU" sz="3800" dirty="0" smtClean="0"/>
              <a:t>Учительница русского языка и литературы из </a:t>
            </a:r>
            <a:r>
              <a:rPr lang="ru-RU" sz="3800" dirty="0" err="1" smtClean="0"/>
              <a:t>Батума</a:t>
            </a:r>
            <a:r>
              <a:rPr lang="ru-RU" sz="3800" dirty="0" smtClean="0"/>
              <a:t>, которой посвятил несколько стихотворений Сергей Есенин.</a:t>
            </a:r>
            <a:endParaRPr lang="ru-RU" sz="3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7901014" cy="7921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7. Шагане</a:t>
            </a:r>
            <a:endParaRPr lang="ru-RU" sz="4800" dirty="0"/>
          </a:p>
        </p:txBody>
      </p:sp>
      <p:pic>
        <p:nvPicPr>
          <p:cNvPr id="5" name="Содержимое 4" descr="7_Шагане.jpg"/>
          <p:cNvPicPr>
            <a:picLocks noGrp="1" noChangeAspect="1"/>
          </p:cNvPicPr>
          <p:nvPr>
            <p:ph idx="1"/>
          </p:nvPr>
        </p:nvPicPr>
        <p:blipFill>
          <a:blip r:embed="rId2"/>
          <a:srcRect l="14662" t="7557" r="6366" b="21635"/>
          <a:stretch>
            <a:fillRect/>
          </a:stretch>
        </p:blipFill>
        <p:spPr>
          <a:xfrm>
            <a:off x="428596" y="1142984"/>
            <a:ext cx="8215370" cy="5572164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8_Пушки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428736"/>
            <a:ext cx="7543824" cy="521278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57167"/>
            <a:ext cx="8186766" cy="1000132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/>
              <a:t>8. </a:t>
            </a:r>
            <a:r>
              <a:rPr lang="ru-RU" sz="3200" dirty="0" smtClean="0"/>
              <a:t>Русский поэт, самый известный выпускник Царскосельского лицея.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r>
              <a:rPr lang="ru-RU" b="1" dirty="0"/>
              <a:t>6. </a:t>
            </a:r>
            <a:r>
              <a:rPr lang="ru-RU" sz="4800" dirty="0" smtClean="0"/>
              <a:t>Перерыв </a:t>
            </a:r>
            <a:r>
              <a:rPr lang="ru-RU" sz="4800" dirty="0"/>
              <a:t>в занятиях в школе.</a:t>
            </a:r>
            <a:br>
              <a:rPr lang="ru-RU" sz="4800" dirty="0"/>
            </a:br>
            <a:endParaRPr lang="ru-RU" sz="4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3008313" cy="50643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8. Пушкин</a:t>
            </a:r>
            <a:endParaRPr lang="ru-RU" sz="4000" dirty="0"/>
          </a:p>
        </p:txBody>
      </p:sp>
      <p:pic>
        <p:nvPicPr>
          <p:cNvPr id="5" name="Содержимое 4" descr="8_Пушкин_1.jpg"/>
          <p:cNvPicPr>
            <a:picLocks noGrp="1" noChangeAspect="1"/>
          </p:cNvPicPr>
          <p:nvPr>
            <p:ph idx="1"/>
          </p:nvPr>
        </p:nvPicPr>
        <p:blipFill>
          <a:blip r:embed="rId2"/>
          <a:srcRect l="29286" r="21801"/>
          <a:stretch>
            <a:fillRect/>
          </a:stretch>
        </p:blipFill>
        <p:spPr>
          <a:xfrm>
            <a:off x="4143372" y="235453"/>
            <a:ext cx="4706009" cy="636195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85794"/>
            <a:ext cx="3471858" cy="5715040"/>
          </a:xfrm>
        </p:spPr>
        <p:txBody>
          <a:bodyPr>
            <a:noAutofit/>
          </a:bodyPr>
          <a:lstStyle/>
          <a:p>
            <a:r>
              <a:rPr lang="ru-RU" sz="2200" i="1" dirty="0" smtClean="0"/>
              <a:t>Э</a:t>
            </a:r>
            <a:r>
              <a:rPr lang="ru-RU" sz="2200" dirty="0" smtClean="0"/>
              <a:t>тот памятник один из наиболее известных памятников Пушкину.</a:t>
            </a:r>
            <a:br>
              <a:rPr lang="ru-RU" sz="2200" dirty="0" smtClean="0"/>
            </a:br>
            <a:r>
              <a:rPr lang="ru-RU" sz="2200" dirty="0" smtClean="0"/>
              <a:t>В народе его еще называют «Бронзовый мечтатель», он находится </a:t>
            </a:r>
            <a:br>
              <a:rPr lang="ru-RU" sz="2200" dirty="0" smtClean="0"/>
            </a:br>
            <a:r>
              <a:rPr lang="ru-RU" sz="2200" dirty="0" smtClean="0"/>
              <a:t>в Лицейском саду </a:t>
            </a:r>
            <a:br>
              <a:rPr lang="ru-RU" sz="2200" dirty="0" smtClean="0"/>
            </a:br>
            <a:r>
              <a:rPr lang="ru-RU" sz="2200" dirty="0" smtClean="0"/>
              <a:t>Царского села.</a:t>
            </a:r>
          </a:p>
          <a:p>
            <a:r>
              <a:rPr lang="ru-RU" sz="2200" dirty="0" smtClean="0"/>
              <a:t>Открытие состоялось </a:t>
            </a:r>
            <a:br>
              <a:rPr lang="ru-RU" sz="2200" dirty="0" smtClean="0"/>
            </a:br>
            <a:r>
              <a:rPr lang="ru-RU" sz="2200" dirty="0" smtClean="0"/>
              <a:t>15 октября 1900 года.</a:t>
            </a:r>
          </a:p>
          <a:p>
            <a:r>
              <a:rPr lang="ru-RU" sz="2200" dirty="0" smtClean="0"/>
              <a:t>Событие это не получило широкого отклика в печати: только в двух журналах появились сообщения.</a:t>
            </a:r>
            <a:endParaRPr lang="ru-RU" sz="22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1_ворон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190" y="428604"/>
            <a:ext cx="3841557" cy="60734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9122" y="428604"/>
            <a:ext cx="3906742" cy="607223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11. </a:t>
            </a:r>
            <a:r>
              <a:rPr lang="ru-RU" sz="4000" dirty="0" smtClean="0"/>
              <a:t>Птица, которую ловили в школе в фильме «Доживем до понедельника».</a:t>
            </a:r>
            <a:endParaRPr lang="ru-RU" sz="4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11. Ворона</a:t>
            </a:r>
            <a:endParaRPr lang="ru-RU" b="1" dirty="0"/>
          </a:p>
        </p:txBody>
      </p:sp>
      <p:pic>
        <p:nvPicPr>
          <p:cNvPr id="3" name="Рисунок 2" descr="11_ворона_1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257603" y="1571612"/>
            <a:ext cx="8672115" cy="492472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28604"/>
            <a:ext cx="3008313" cy="5697559"/>
          </a:xfrm>
        </p:spPr>
        <p:txBody>
          <a:bodyPr/>
          <a:lstStyle/>
          <a:p>
            <a:r>
              <a:rPr lang="ru-RU" sz="4000" b="1" dirty="0" smtClean="0"/>
              <a:t>12. </a:t>
            </a:r>
            <a:r>
              <a:rPr lang="ru-RU" sz="4000" dirty="0" smtClean="0"/>
              <a:t>Фигурная линейка для уроков черчения.</a:t>
            </a:r>
          </a:p>
          <a:p>
            <a:endParaRPr lang="ru-RU" dirty="0"/>
          </a:p>
        </p:txBody>
      </p:sp>
      <p:pic>
        <p:nvPicPr>
          <p:cNvPr id="7" name="Содержимое 6" descr="12. Лекало_1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 contrast="20000"/>
          </a:blip>
          <a:stretch>
            <a:fillRect/>
          </a:stretch>
        </p:blipFill>
        <p:spPr>
          <a:xfrm>
            <a:off x="4065772" y="285728"/>
            <a:ext cx="4721070" cy="6294759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2_лекало.jpg"/>
          <p:cNvPicPr>
            <a:picLocks noGrp="1" noChangeAspect="1"/>
          </p:cNvPicPr>
          <p:nvPr>
            <p:ph idx="1"/>
          </p:nvPr>
        </p:nvPicPr>
        <p:blipFill>
          <a:blip r:embed="rId2"/>
          <a:srcRect t="9777" b="14804"/>
          <a:stretch>
            <a:fillRect/>
          </a:stretch>
        </p:blipFill>
        <p:spPr>
          <a:xfrm rot="16200000">
            <a:off x="3328765" y="1102101"/>
            <a:ext cx="6058370" cy="457203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42918"/>
            <a:ext cx="3008313" cy="548324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000" b="1" dirty="0" smtClean="0"/>
              <a:t>12. Лекало</a:t>
            </a:r>
          </a:p>
          <a:p>
            <a:pPr algn="ctr"/>
            <a:endParaRPr lang="ru-RU" sz="2800" b="1" dirty="0" smtClean="0"/>
          </a:p>
          <a:p>
            <a:r>
              <a:rPr lang="ru-RU" sz="3600" dirty="0" smtClean="0"/>
              <a:t>Лекало – это  фигурная линейка для вычерчивания кривых линий, или – чертежное лекало.</a:t>
            </a:r>
            <a:endParaRPr lang="ru-RU" sz="36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6_экзамен.jpg"/>
          <p:cNvPicPr>
            <a:picLocks noGrp="1" noChangeAspect="1"/>
          </p:cNvPicPr>
          <p:nvPr>
            <p:ph idx="1"/>
          </p:nvPr>
        </p:nvPicPr>
        <p:blipFill>
          <a:blip r:embed="rId2"/>
          <a:srcRect b="4330"/>
          <a:stretch>
            <a:fillRect/>
          </a:stretch>
        </p:blipFill>
        <p:spPr>
          <a:xfrm>
            <a:off x="428596" y="1071546"/>
            <a:ext cx="8186766" cy="521497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9"/>
            <a:ext cx="8115328" cy="714380"/>
          </a:xfrm>
        </p:spPr>
        <p:txBody>
          <a:bodyPr/>
          <a:lstStyle/>
          <a:p>
            <a:r>
              <a:rPr lang="ru-RU" sz="3200" b="1" dirty="0" smtClean="0"/>
              <a:t>16. </a:t>
            </a:r>
            <a:r>
              <a:rPr lang="ru-RU" sz="3200" dirty="0" smtClean="0"/>
              <a:t>Итоговая форма оценки знаний в школе.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/>
              <a:t>16. Экзамен</a:t>
            </a:r>
            <a:endParaRPr lang="ru-RU" b="1" dirty="0"/>
          </a:p>
        </p:txBody>
      </p:sp>
      <p:pic>
        <p:nvPicPr>
          <p:cNvPr id="3" name="Рисунок 2" descr="16_экзамен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162000"/>
            <a:ext cx="8429684" cy="542928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/>
          <a:lstStyle/>
          <a:p>
            <a:r>
              <a:rPr lang="ru-RU" b="1" dirty="0" smtClean="0"/>
              <a:t>17. </a:t>
            </a:r>
            <a:r>
              <a:rPr lang="ru-RU" dirty="0" smtClean="0"/>
              <a:t>Русский писатель, создал собственную «Азбуку» и серию из четырех «Русских книг для чтения», одобренных Министерством народного просвещения в качестве пособий для начальных учебных заведений.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/>
              <a:t>17. Азбука</a:t>
            </a:r>
            <a:endParaRPr lang="ru-RU" b="1" dirty="0"/>
          </a:p>
        </p:txBody>
      </p:sp>
      <p:pic>
        <p:nvPicPr>
          <p:cNvPr id="3" name="Рисунок 2" descr="17. Азбука.jpg"/>
          <p:cNvPicPr>
            <a:picLocks noChangeAspect="1"/>
          </p:cNvPicPr>
          <p:nvPr/>
        </p:nvPicPr>
        <p:blipFill>
          <a:blip r:embed="rId2"/>
          <a:srcRect t="6250" b="5208"/>
          <a:stretch>
            <a:fillRect/>
          </a:stretch>
        </p:blipFill>
        <p:spPr>
          <a:xfrm>
            <a:off x="428596" y="1142984"/>
            <a:ext cx="8358214" cy="555041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_Крылов.jpg"/>
          <p:cNvPicPr>
            <a:picLocks noGrp="1" noChangeAspect="1"/>
          </p:cNvPicPr>
          <p:nvPr>
            <p:ph idx="1"/>
          </p:nvPr>
        </p:nvPicPr>
        <p:blipFill>
          <a:blip r:embed="rId2"/>
          <a:srcRect l="6165" r="7507"/>
          <a:stretch>
            <a:fillRect/>
          </a:stretch>
        </p:blipFill>
        <p:spPr>
          <a:xfrm>
            <a:off x="4000496" y="357166"/>
            <a:ext cx="4929222" cy="59097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328982" cy="5840435"/>
          </a:xfrm>
        </p:spPr>
        <p:txBody>
          <a:bodyPr>
            <a:noAutofit/>
          </a:bodyPr>
          <a:lstStyle/>
          <a:p>
            <a:r>
              <a:rPr lang="ru-RU" sz="3300" b="1" dirty="0" smtClean="0"/>
              <a:t>20. </a:t>
            </a:r>
            <a:r>
              <a:rPr lang="ru-RU" sz="3300" dirty="0" smtClean="0"/>
              <a:t>Русский баснописец, одно время работал в качестве личного секретаря князя С. Ф. Голицына и учителя русского языка и словесности у его детей.</a:t>
            </a:r>
            <a:endParaRPr lang="ru-RU" sz="3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ura-kanikuly-krasivye-kartinki-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767504"/>
            <a:ext cx="8115328" cy="544757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8329642" cy="628654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/>
              <a:t>6. </a:t>
            </a:r>
            <a:r>
              <a:rPr lang="ru-RU" sz="4800" b="1" dirty="0" smtClean="0"/>
              <a:t>Каникулы</a:t>
            </a:r>
          </a:p>
          <a:p>
            <a:endParaRPr lang="ru-RU" sz="4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3686172" cy="720744"/>
          </a:xfrm>
        </p:spPr>
        <p:txBody>
          <a:bodyPr>
            <a:noAutofit/>
          </a:bodyPr>
          <a:lstStyle/>
          <a:p>
            <a:r>
              <a:rPr lang="ru-RU" sz="4400" dirty="0" smtClean="0"/>
              <a:t>20. Крылов</a:t>
            </a:r>
            <a:endParaRPr lang="ru-RU" sz="4400" dirty="0"/>
          </a:p>
        </p:txBody>
      </p:sp>
      <p:pic>
        <p:nvPicPr>
          <p:cNvPr id="5" name="Содержимое 4" descr="20_Крылов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3438" y="428604"/>
            <a:ext cx="3799646" cy="5853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86172" cy="4691063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Иван Андреевич Крылов  (1769-1844), — русский публицист, баснописец, поэт, издатель сатирико-просветительских журналов. </a:t>
            </a:r>
            <a:br>
              <a:rPr lang="ru-RU" sz="2500" dirty="0" smtClean="0"/>
            </a:br>
            <a:r>
              <a:rPr lang="ru-RU" sz="2500" dirty="0" smtClean="0"/>
              <a:t>Более всего известен как автор 236 басен, собранных в девять прижизненных сборников (выходили с 1809 по 1843 г.). </a:t>
            </a:r>
            <a:endParaRPr lang="ru-RU" sz="25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1_Утесов.jpg"/>
          <p:cNvPicPr>
            <a:picLocks noGrp="1" noChangeAspect="1"/>
          </p:cNvPicPr>
          <p:nvPr>
            <p:ph idx="1"/>
          </p:nvPr>
        </p:nvPicPr>
        <p:blipFill>
          <a:blip r:embed="rId2"/>
          <a:srcRect l="23348" r="16993"/>
          <a:stretch>
            <a:fillRect/>
          </a:stretch>
        </p:blipFill>
        <p:spPr>
          <a:xfrm>
            <a:off x="3929058" y="428604"/>
            <a:ext cx="4786346" cy="578647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008313" cy="5840435"/>
          </a:xfrm>
        </p:spPr>
        <p:txBody>
          <a:bodyPr/>
          <a:lstStyle/>
          <a:p>
            <a:r>
              <a:rPr lang="ru-RU" sz="2600" b="1" dirty="0" smtClean="0"/>
              <a:t>21. </a:t>
            </a:r>
            <a:r>
              <a:rPr lang="ru-RU" sz="2600" dirty="0" smtClean="0"/>
              <a:t>Советский певец, актер, дирижер, руководитель оркестра и конферансье, был отчислен из Одесского коммерческого училища за то, что измазал мелом и чернилами костюм преподавателя Закона Божьего.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00042"/>
            <a:ext cx="7715304" cy="92869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21. Утесов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Рисунок 3" descr="21_Утесов_2.jpg"/>
          <p:cNvPicPr>
            <a:picLocks noChangeAspect="1"/>
          </p:cNvPicPr>
          <p:nvPr/>
        </p:nvPicPr>
        <p:blipFill>
          <a:blip r:embed="rId2"/>
          <a:srcRect l="6551" r="3014"/>
          <a:stretch>
            <a:fillRect/>
          </a:stretch>
        </p:blipFill>
        <p:spPr>
          <a:xfrm>
            <a:off x="285720" y="1214422"/>
            <a:ext cx="8572560" cy="538179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4_сентябр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428604"/>
            <a:ext cx="4711756" cy="5853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46085"/>
            <a:ext cx="3008313" cy="5840435"/>
          </a:xfrm>
        </p:spPr>
        <p:txBody>
          <a:bodyPr/>
          <a:lstStyle/>
          <a:p>
            <a:r>
              <a:rPr lang="ru-RU" sz="4000" b="1" dirty="0" smtClean="0"/>
              <a:t>24. </a:t>
            </a:r>
            <a:r>
              <a:rPr lang="ru-RU" sz="4000" dirty="0" smtClean="0"/>
              <a:t>Месяц года, в первый день которого в России отмечается День знаний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24. Сентябрь</a:t>
            </a:r>
            <a:endParaRPr lang="ru-RU" dirty="0"/>
          </a:p>
        </p:txBody>
      </p:sp>
      <p:pic>
        <p:nvPicPr>
          <p:cNvPr id="3" name="Рисунок 2" descr="24_сентябрь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340812"/>
            <a:ext cx="8286808" cy="544027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5_Резни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008313" cy="584043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25. </a:t>
            </a:r>
            <a:r>
              <a:rPr lang="ru-RU" sz="3600" dirty="0" smtClean="0"/>
              <a:t>Поэт-песенник, автор слов песни «Учителей любимые глаза».</a:t>
            </a:r>
          </a:p>
          <a:p>
            <a:endParaRPr lang="ru-RU" sz="36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25. Резник</a:t>
            </a:r>
            <a:endParaRPr lang="ru-RU" b="1" dirty="0"/>
          </a:p>
        </p:txBody>
      </p:sp>
      <p:pic>
        <p:nvPicPr>
          <p:cNvPr id="3" name="Рисунок 2" descr="25_Резник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503013"/>
            <a:ext cx="8497761" cy="478350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6_Моск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3438" y="142852"/>
            <a:ext cx="4170774" cy="31255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14290"/>
            <a:ext cx="3900486" cy="6357982"/>
          </a:xfrm>
        </p:spPr>
        <p:txBody>
          <a:bodyPr>
            <a:normAutofit fontScale="92500" lnSpcReduction="20000"/>
          </a:bodyPr>
          <a:lstStyle/>
          <a:p>
            <a:r>
              <a:rPr lang="ru-RU" sz="3500" b="1" dirty="0" smtClean="0"/>
              <a:t>26. </a:t>
            </a:r>
            <a:r>
              <a:rPr lang="ru-RU" sz="3500" dirty="0" smtClean="0"/>
              <a:t>Город в России, где находится Педагогический государственный университет, в 2009 году указом президента включенный в Государственный свод особо ценных объектов культурного наследия народов Российской Федерации.</a:t>
            </a:r>
          </a:p>
          <a:p>
            <a:endParaRPr lang="ru-RU" dirty="0"/>
          </a:p>
        </p:txBody>
      </p:sp>
      <p:pic>
        <p:nvPicPr>
          <p:cNvPr id="6" name="Рисунок 5" descr="26_Москва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429000"/>
            <a:ext cx="4191029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3008313" cy="649306"/>
          </a:xfrm>
        </p:spPr>
        <p:txBody>
          <a:bodyPr>
            <a:noAutofit/>
          </a:bodyPr>
          <a:lstStyle/>
          <a:p>
            <a:r>
              <a:rPr lang="ru-RU" sz="4400" dirty="0" smtClean="0"/>
              <a:t>26. Москва</a:t>
            </a:r>
            <a:endParaRPr lang="ru-RU" sz="4400" dirty="0"/>
          </a:p>
        </p:txBody>
      </p:sp>
      <p:pic>
        <p:nvPicPr>
          <p:cNvPr id="5" name="Содержимое 4" descr="26_Москва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23696" r="23198"/>
          <a:stretch>
            <a:fillRect/>
          </a:stretch>
        </p:blipFill>
        <p:spPr>
          <a:xfrm>
            <a:off x="3643306" y="714356"/>
            <a:ext cx="5387172" cy="53578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142984"/>
            <a:ext cx="3251231" cy="4983179"/>
          </a:xfrm>
        </p:spPr>
        <p:txBody>
          <a:bodyPr>
            <a:noAutofit/>
          </a:bodyPr>
          <a:lstStyle/>
          <a:p>
            <a:r>
              <a:rPr lang="ru-RU" sz="2000" dirty="0" smtClean="0"/>
              <a:t>Московский </a:t>
            </a:r>
            <a:r>
              <a:rPr lang="ru-RU" sz="2000" dirty="0" err="1" smtClean="0"/>
              <a:t>педагоги-ческий</a:t>
            </a:r>
            <a:r>
              <a:rPr lang="ru-RU" sz="2000" dirty="0" smtClean="0"/>
              <a:t> государственный университет — высшее учебное заведение в Москве, включающее 11 институтов, 4 факультета </a:t>
            </a:r>
            <a:br>
              <a:rPr lang="ru-RU" sz="2000" dirty="0" smtClean="0"/>
            </a:br>
            <a:r>
              <a:rPr lang="ru-RU" sz="2000" dirty="0" smtClean="0"/>
              <a:t>и 5 филиалов. </a:t>
            </a:r>
          </a:p>
          <a:p>
            <a:r>
              <a:rPr lang="ru-RU" sz="2000" dirty="0" smtClean="0"/>
              <a:t>История Московского педагогического государственного университета начинается </a:t>
            </a:r>
            <a:br>
              <a:rPr lang="ru-RU" sz="2000" dirty="0" smtClean="0"/>
            </a:br>
            <a:r>
              <a:rPr lang="ru-RU" sz="2000" dirty="0" smtClean="0"/>
              <a:t>с 1872 года, когда были основаны Московские высшие женские курсы, существовавшие </a:t>
            </a:r>
            <a:br>
              <a:rPr lang="ru-RU" sz="2000" dirty="0" smtClean="0"/>
            </a:br>
            <a:r>
              <a:rPr lang="ru-RU" sz="2000" dirty="0" smtClean="0"/>
              <a:t>до 1918 года.</a:t>
            </a:r>
            <a:endParaRPr lang="ru-RU" sz="20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7_Токаре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9124" y="214290"/>
            <a:ext cx="4295389" cy="607838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57166"/>
            <a:ext cx="3614734" cy="5929354"/>
          </a:xfrm>
        </p:spPr>
        <p:txBody>
          <a:bodyPr>
            <a:normAutofit/>
          </a:bodyPr>
          <a:lstStyle/>
          <a:p>
            <a:r>
              <a:rPr lang="ru-RU" sz="3400" b="1" dirty="0" smtClean="0"/>
              <a:t>27. </a:t>
            </a:r>
            <a:r>
              <a:rPr lang="ru-RU" sz="3400" dirty="0" smtClean="0"/>
              <a:t>Писательница, редактор и сценарист, </a:t>
            </a:r>
            <a:br>
              <a:rPr lang="ru-RU" sz="3400" dirty="0" smtClean="0"/>
            </a:br>
            <a:r>
              <a:rPr lang="ru-RU" sz="3400" dirty="0" smtClean="0"/>
              <a:t>по мотивам её рассказа «День без вранья» </a:t>
            </a:r>
            <a:br>
              <a:rPr lang="ru-RU" sz="3400" dirty="0" smtClean="0"/>
            </a:br>
            <a:r>
              <a:rPr lang="ru-RU" sz="3400" dirty="0" smtClean="0"/>
              <a:t>был снят фильм «Урок литературы».</a:t>
            </a:r>
            <a:endParaRPr lang="ru-RU" sz="3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айдар_1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48" y="285728"/>
            <a:ext cx="4143326" cy="61010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285728"/>
            <a:ext cx="3614734" cy="6072230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/>
              <a:t>9</a:t>
            </a:r>
            <a:r>
              <a:rPr lang="ru-RU" sz="3200" b="1" dirty="0"/>
              <a:t>. </a:t>
            </a:r>
            <a:r>
              <a:rPr lang="ru-RU" sz="3200" dirty="0" smtClean="0"/>
              <a:t>Советский писатель</a:t>
            </a:r>
            <a:r>
              <a:rPr lang="ru-RU" sz="3200" dirty="0"/>
              <a:t>, автор </a:t>
            </a:r>
            <a:r>
              <a:rPr lang="ru-RU" sz="3200" dirty="0" smtClean="0"/>
              <a:t>биографической повести «Школа» </a:t>
            </a:r>
            <a:r>
              <a:rPr lang="ru-RU" sz="3200" dirty="0"/>
              <a:t>об ученике второго класса </a:t>
            </a:r>
            <a:r>
              <a:rPr lang="ru-RU" sz="3200" dirty="0" err="1"/>
              <a:t>Арзамасского</a:t>
            </a:r>
            <a:r>
              <a:rPr lang="ru-RU" sz="3200" dirty="0"/>
              <a:t> реального училища ставшем порученцем у большевиков, а </a:t>
            </a:r>
            <a:r>
              <a:rPr lang="ru-RU" sz="3200" dirty="0" smtClean="0"/>
              <a:t>затем </a:t>
            </a:r>
            <a:r>
              <a:rPr lang="ru-RU" sz="3200" dirty="0"/>
              <a:t>бойцом Красной Армии.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27. Токарева</a:t>
            </a:r>
            <a:endParaRPr lang="ru-RU" dirty="0"/>
          </a:p>
        </p:txBody>
      </p:sp>
      <p:pic>
        <p:nvPicPr>
          <p:cNvPr id="3" name="Рисунок 2" descr="27_Токарева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428736"/>
            <a:ext cx="7950029" cy="5059109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1_чтени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718" y="1131600"/>
            <a:ext cx="8795000" cy="558509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42852"/>
            <a:ext cx="8829708" cy="928694"/>
          </a:xfrm>
        </p:spPr>
        <p:txBody>
          <a:bodyPr/>
          <a:lstStyle/>
          <a:p>
            <a:r>
              <a:rPr lang="ru-RU" sz="4000" b="1" dirty="0" smtClean="0"/>
              <a:t>31. </a:t>
            </a:r>
            <a:r>
              <a:rPr lang="ru-RU" sz="4000" dirty="0" smtClean="0"/>
              <a:t>Один из уроков у первоклассников.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31. Чтение</a:t>
            </a:r>
            <a:endParaRPr lang="ru-RU" b="1" dirty="0"/>
          </a:p>
        </p:txBody>
      </p:sp>
      <p:pic>
        <p:nvPicPr>
          <p:cNvPr id="3" name="Рисунок 2" descr="31_чтение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500175"/>
            <a:ext cx="8742482" cy="4880706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2. Физи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1801"/>
          <a:stretch>
            <a:fillRect/>
          </a:stretch>
        </p:blipFill>
        <p:spPr>
          <a:xfrm>
            <a:off x="3575050" y="952760"/>
            <a:ext cx="3997346" cy="449369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008313" cy="5840435"/>
          </a:xfrm>
        </p:spPr>
        <p:txBody>
          <a:bodyPr/>
          <a:lstStyle/>
          <a:p>
            <a:r>
              <a:rPr lang="ru-RU" sz="2800" b="1" dirty="0" smtClean="0"/>
              <a:t>32. </a:t>
            </a:r>
            <a:r>
              <a:rPr lang="ru-RU" sz="2800" dirty="0" smtClean="0"/>
              <a:t>Предмет, который наряду с математикой преподавал в сельской школе в Джамбульской области Александр Солженицын после освобождения из лагеря.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/>
              <a:t>32. Физика</a:t>
            </a:r>
            <a:endParaRPr lang="ru-RU" b="1" dirty="0"/>
          </a:p>
        </p:txBody>
      </p:sp>
      <p:sp>
        <p:nvSpPr>
          <p:cNvPr id="1026" name="AutoShape 2" descr="https://olymp.edcampus.ru/asset-v1:CFUV+phys7+2023+type@asset+block@logo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32_физи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259071"/>
            <a:ext cx="8501122" cy="5313201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8000" dirty="0" smtClean="0"/>
              <a:t>Спасибо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8000" dirty="0" smtClean="0"/>
              <a:t>за игру!</a:t>
            </a:r>
            <a:endParaRPr lang="ru-RU" sz="8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9"/>
            <a:ext cx="8472518" cy="785817"/>
          </a:xfrm>
        </p:spPr>
        <p:txBody>
          <a:bodyPr>
            <a:normAutofit fontScale="40000" lnSpcReduction="20000"/>
          </a:bodyPr>
          <a:lstStyle/>
          <a:p>
            <a:pPr algn="ctr"/>
            <a:endParaRPr lang="ru-RU" sz="4000" b="1" dirty="0" smtClean="0"/>
          </a:p>
          <a:p>
            <a:pPr algn="ctr"/>
            <a:r>
              <a:rPr lang="ru-RU" sz="7700" b="1" dirty="0" smtClean="0"/>
              <a:t>9</a:t>
            </a:r>
            <a:r>
              <a:rPr lang="ru-RU" sz="7700" b="1" dirty="0"/>
              <a:t>. </a:t>
            </a:r>
            <a:r>
              <a:rPr lang="ru-RU" sz="7700" b="1" dirty="0" smtClean="0"/>
              <a:t>Гайдар Аркадий Петрович</a:t>
            </a:r>
          </a:p>
        </p:txBody>
      </p:sp>
      <p:pic>
        <p:nvPicPr>
          <p:cNvPr id="9" name="Рисунок 8" descr="Гайдар_3_1.jpg"/>
          <p:cNvPicPr>
            <a:picLocks noChangeAspect="1"/>
          </p:cNvPicPr>
          <p:nvPr/>
        </p:nvPicPr>
        <p:blipFill>
          <a:blip r:embed="rId2"/>
          <a:srcRect t="19791"/>
          <a:stretch>
            <a:fillRect/>
          </a:stretch>
        </p:blipFill>
        <p:spPr>
          <a:xfrm>
            <a:off x="213378" y="1428736"/>
            <a:ext cx="8787778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8472518" cy="5857916"/>
          </a:xfrm>
        </p:spPr>
        <p:txBody>
          <a:bodyPr>
            <a:normAutofit fontScale="92500" lnSpcReduction="10000"/>
          </a:bodyPr>
          <a:lstStyle/>
          <a:p>
            <a:r>
              <a:rPr lang="ru-RU" sz="5200" b="1" dirty="0"/>
              <a:t>10. </a:t>
            </a:r>
            <a:r>
              <a:rPr lang="ru-RU" sz="5200" dirty="0" smtClean="0"/>
              <a:t>Фильм </a:t>
            </a:r>
            <a:r>
              <a:rPr lang="ru-RU" sz="5200" dirty="0"/>
              <a:t>Ролана Быкова </a:t>
            </a:r>
            <a:r>
              <a:rPr lang="ru-RU" sz="5200" dirty="0" smtClean="0"/>
              <a:t/>
            </a:r>
            <a:br>
              <a:rPr lang="ru-RU" sz="5200" dirty="0" smtClean="0"/>
            </a:br>
            <a:r>
              <a:rPr lang="ru-RU" sz="5200" dirty="0" smtClean="0"/>
              <a:t>с </a:t>
            </a:r>
            <a:r>
              <a:rPr lang="ru-RU" sz="5200" dirty="0"/>
              <a:t>Кристиной Орбакайте </a:t>
            </a:r>
            <a:r>
              <a:rPr lang="ru-RU" sz="5200" dirty="0" smtClean="0"/>
              <a:t/>
            </a:r>
            <a:br>
              <a:rPr lang="ru-RU" sz="5200" dirty="0" smtClean="0"/>
            </a:br>
            <a:r>
              <a:rPr lang="ru-RU" sz="5200" dirty="0" smtClean="0"/>
              <a:t>в роли шестиклассницы </a:t>
            </a:r>
            <a:br>
              <a:rPr lang="ru-RU" sz="5200" dirty="0" smtClean="0"/>
            </a:br>
            <a:r>
              <a:rPr lang="ru-RU" sz="5200" dirty="0" smtClean="0"/>
              <a:t>Лены </a:t>
            </a:r>
            <a:r>
              <a:rPr lang="ru-RU" sz="5200" dirty="0" err="1" smtClean="0"/>
              <a:t>Бессольцевой</a:t>
            </a:r>
            <a:r>
              <a:rPr lang="ru-RU" sz="5200" dirty="0" smtClean="0"/>
              <a:t>,</a:t>
            </a:r>
            <a:br>
              <a:rPr lang="ru-RU" sz="5200" dirty="0" smtClean="0"/>
            </a:br>
            <a:r>
              <a:rPr lang="ru-RU" sz="5200" dirty="0" smtClean="0"/>
              <a:t>это </a:t>
            </a:r>
            <a:r>
              <a:rPr lang="ru-RU" sz="5200" dirty="0"/>
              <a:t>был </a:t>
            </a:r>
            <a:r>
              <a:rPr lang="ru-RU" sz="5200" dirty="0" smtClean="0"/>
              <a:t>первый </a:t>
            </a:r>
            <a:br>
              <a:rPr lang="ru-RU" sz="5200" dirty="0" smtClean="0"/>
            </a:br>
            <a:r>
              <a:rPr lang="ru-RU" sz="5200" dirty="0" smtClean="0"/>
              <a:t>в </a:t>
            </a:r>
            <a:r>
              <a:rPr lang="ru-RU" sz="5200" dirty="0"/>
              <a:t>СССР </a:t>
            </a:r>
            <a:r>
              <a:rPr lang="ru-RU" sz="5200" dirty="0" smtClean="0"/>
              <a:t>фильм </a:t>
            </a:r>
            <a:br>
              <a:rPr lang="ru-RU" sz="5200" dirty="0" smtClean="0"/>
            </a:br>
            <a:r>
              <a:rPr lang="ru-RU" sz="5200" dirty="0" smtClean="0"/>
              <a:t>о проблеме</a:t>
            </a:r>
            <a:br>
              <a:rPr lang="ru-RU" sz="5200" dirty="0" smtClean="0"/>
            </a:br>
            <a:r>
              <a:rPr lang="ru-RU" sz="5200" dirty="0" smtClean="0"/>
              <a:t>школьной </a:t>
            </a:r>
            <a:r>
              <a:rPr lang="ru-RU" sz="5200" dirty="0"/>
              <a:t>травли</a:t>
            </a:r>
            <a:r>
              <a:rPr lang="ru-RU" sz="5200" dirty="0" smtClean="0"/>
              <a:t>.</a:t>
            </a:r>
            <a:r>
              <a:rPr lang="ru-RU" sz="6300" dirty="0" smtClean="0"/>
              <a:t/>
            </a:r>
            <a:br>
              <a:rPr lang="ru-RU" sz="6300" dirty="0" smtClean="0"/>
            </a:br>
            <a:endParaRPr lang="ru-RU" dirty="0"/>
          </a:p>
        </p:txBody>
      </p:sp>
      <p:pic>
        <p:nvPicPr>
          <p:cNvPr id="5" name="Содержимое 4" descr="Чучело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22047" r="25377"/>
          <a:stretch>
            <a:fillRect/>
          </a:stretch>
        </p:blipFill>
        <p:spPr>
          <a:xfrm>
            <a:off x="5857884" y="2904441"/>
            <a:ext cx="3071834" cy="3335134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936</Words>
  <Application>Microsoft Office PowerPoint</Application>
  <PresentationFormat>Экран (4:3)</PresentationFormat>
  <Paragraphs>103</Paragraphs>
  <Slides>75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Кроссворд о школе  «Монета в дневнике»  </vt:lpstr>
      <vt:lpstr>Слайд 2</vt:lpstr>
      <vt:lpstr>Слайд 3</vt:lpstr>
      <vt:lpstr>Слайд 4</vt:lpstr>
      <vt:lpstr>6. Перерыв в занятиях в школе. </vt:lpstr>
      <vt:lpstr>Слайд 6</vt:lpstr>
      <vt:lpstr>Слайд 7</vt:lpstr>
      <vt:lpstr>Слайд 8</vt:lpstr>
      <vt:lpstr>Слайд 9</vt:lpstr>
      <vt:lpstr>10. Чучело</vt:lpstr>
      <vt:lpstr>Слайд 11</vt:lpstr>
      <vt:lpstr>13. Снаряд </vt:lpstr>
      <vt:lpstr>Слайд 13</vt:lpstr>
      <vt:lpstr>14. Дневник</vt:lpstr>
      <vt:lpstr>        15. Советский писатель, актер и режиссер, до переезда в Москву был директором в Сростинской школе сельской молодежи, а также преподавал там историю, литературу и русский язык. </vt:lpstr>
      <vt:lpstr>15. Шукшин</vt:lpstr>
      <vt:lpstr> 18. Комитет по культуре при ООН, решением которого советский педагог и писатель Антон Макаренко вошел в число четырех выдающихся педагогов, определивших способ педагогического мышления в ХХ веке.  </vt:lpstr>
      <vt:lpstr>18. ЮНЕСКО</vt:lpstr>
      <vt:lpstr>19. Русский писатель, после обучения в Гимназии высших наук князя Безбородко в Нежине переехал в Петербург и преподавал историю в Петербургском университете, однако быстро охладел к преподаванию и полностью сосредоточился на литературной работе. </vt:lpstr>
      <vt:lpstr>Слайд 20</vt:lpstr>
      <vt:lpstr>Слайд 21</vt:lpstr>
      <vt:lpstr>22. Припев</vt:lpstr>
      <vt:lpstr>23. «300-летие военного образования в России. Навигацкая школа», как денежный знак, выпущенный Банком РФ в 2001 году. </vt:lpstr>
      <vt:lpstr>Слайд 24</vt:lpstr>
      <vt:lpstr>Слайд 25</vt:lpstr>
      <vt:lpstr>28. Беслан</vt:lpstr>
      <vt:lpstr>29. Как в Древнем Риме называли раба, который сопровождал ребенка в школу и наблюдал за его поведением во время занятий? </vt:lpstr>
      <vt:lpstr>29. Педагог</vt:lpstr>
      <vt:lpstr>Слайд 29</vt:lpstr>
      <vt:lpstr>30. Нестор</vt:lpstr>
      <vt:lpstr>33. Фильм (2016) режиссера Кирилла Серебренникова, о юноше, ставшем религиозным фанатиком и постепенно затягивающим в мракобесие свое окружение и всю школу. </vt:lpstr>
      <vt:lpstr>33. Ученик</vt:lpstr>
      <vt:lpstr>Слайд 33</vt:lpstr>
      <vt:lpstr>34. Звезда</vt:lpstr>
      <vt:lpstr>35. Советский писатель, Нобелевский лауреат, в 15 лет бросил школу, после лишения советского гражданства поселился в США и 24 года преподавал в университетах.  </vt:lpstr>
      <vt:lpstr>35. Бродский</vt:lpstr>
      <vt:lpstr>36. Поэт, сценарист, композитор, бард, одно время работал учителем русского языка и литературы в одной из калужской школ, автор автобиографической повести «Будь здоров, школяр». </vt:lpstr>
      <vt:lpstr>36. Окуджава</vt:lpstr>
      <vt:lpstr>Слайд 39</vt:lpstr>
      <vt:lpstr>1. Буратино</vt:lpstr>
      <vt:lpstr>Слайд 41</vt:lpstr>
      <vt:lpstr>2. Двойка</vt:lpstr>
      <vt:lpstr>3. Ведомость об  успеваемости  у школьников. </vt:lpstr>
      <vt:lpstr>3. Табель</vt:lpstr>
      <vt:lpstr>Слайд 45</vt:lpstr>
      <vt:lpstr>4. Владимир</vt:lpstr>
      <vt:lpstr>Слайд 47</vt:lpstr>
      <vt:lpstr>7. Шагане</vt:lpstr>
      <vt:lpstr>Слайд 49</vt:lpstr>
      <vt:lpstr>8. Пушкин</vt:lpstr>
      <vt:lpstr>Слайд 51</vt:lpstr>
      <vt:lpstr>11. Ворона</vt:lpstr>
      <vt:lpstr>Слайд 53</vt:lpstr>
      <vt:lpstr>Слайд 54</vt:lpstr>
      <vt:lpstr>Слайд 55</vt:lpstr>
      <vt:lpstr>16. Экзамен</vt:lpstr>
      <vt:lpstr>17. Русский писатель, создал собственную «Азбуку» и серию из четырех «Русских книг для чтения», одобренных Министерством народного просвещения в качестве пособий для начальных учебных заведений. </vt:lpstr>
      <vt:lpstr>17. Азбука</vt:lpstr>
      <vt:lpstr>Слайд 59</vt:lpstr>
      <vt:lpstr>20. Крылов</vt:lpstr>
      <vt:lpstr>Слайд 61</vt:lpstr>
      <vt:lpstr>21. Утесов </vt:lpstr>
      <vt:lpstr>Слайд 63</vt:lpstr>
      <vt:lpstr>24. Сентябрь</vt:lpstr>
      <vt:lpstr>Слайд 65</vt:lpstr>
      <vt:lpstr>25. Резник</vt:lpstr>
      <vt:lpstr>Слайд 67</vt:lpstr>
      <vt:lpstr>26. Москва</vt:lpstr>
      <vt:lpstr>Слайд 69</vt:lpstr>
      <vt:lpstr>27. Токарева</vt:lpstr>
      <vt:lpstr>Слайд 71</vt:lpstr>
      <vt:lpstr>31. Чтение</vt:lpstr>
      <vt:lpstr>Слайд 73</vt:lpstr>
      <vt:lpstr>32. Физика</vt:lpstr>
      <vt:lpstr>Спасибо  за игру!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Кроссворд о школе</dc:title>
  <dc:creator>user</dc:creator>
  <cp:lastModifiedBy>user</cp:lastModifiedBy>
  <cp:revision>104</cp:revision>
  <dcterms:created xsi:type="dcterms:W3CDTF">2023-04-14T06:45:01Z</dcterms:created>
  <dcterms:modified xsi:type="dcterms:W3CDTF">2023-06-08T13:52:39Z</dcterms:modified>
</cp:coreProperties>
</file>